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98" r:id="rId2"/>
    <p:sldId id="257" r:id="rId3"/>
    <p:sldId id="267" r:id="rId4"/>
    <p:sldId id="258" r:id="rId5"/>
    <p:sldId id="332" r:id="rId6"/>
    <p:sldId id="276" r:id="rId7"/>
    <p:sldId id="269" r:id="rId8"/>
    <p:sldId id="272" r:id="rId9"/>
    <p:sldId id="283" r:id="rId10"/>
    <p:sldId id="311" r:id="rId11"/>
    <p:sldId id="266" r:id="rId12"/>
    <p:sldId id="327" r:id="rId13"/>
    <p:sldId id="324" r:id="rId14"/>
    <p:sldId id="322" r:id="rId15"/>
    <p:sldId id="285" r:id="rId16"/>
    <p:sldId id="328" r:id="rId17"/>
    <p:sldId id="261" r:id="rId18"/>
    <p:sldId id="277" r:id="rId19"/>
    <p:sldId id="278" r:id="rId20"/>
    <p:sldId id="320" r:id="rId21"/>
    <p:sldId id="331" r:id="rId22"/>
    <p:sldId id="330" r:id="rId23"/>
    <p:sldId id="315" r:id="rId24"/>
    <p:sldId id="326" r:id="rId25"/>
    <p:sldId id="282" r:id="rId26"/>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5740" autoAdjust="0"/>
  </p:normalViewPr>
  <p:slideViewPr>
    <p:cSldViewPr snapToGrid="0" snapToObjects="1">
      <p:cViewPr varScale="1">
        <p:scale>
          <a:sx n="80" d="100"/>
          <a:sy n="80" d="100"/>
        </p:scale>
        <p:origin x="-2024" y="-144"/>
      </p:cViewPr>
      <p:guideLst>
        <p:guide orient="horz" pos="2160"/>
        <p:guide pos="3120"/>
      </p:guideLst>
    </p:cSldViewPr>
  </p:slideViewPr>
  <p:outlineViewPr>
    <p:cViewPr>
      <p:scale>
        <a:sx n="33" d="100"/>
        <a:sy n="33" d="100"/>
      </p:scale>
      <p:origin x="0" y="3288"/>
    </p:cViewPr>
  </p:outlineViewPr>
  <p:notesTextViewPr>
    <p:cViewPr>
      <p:scale>
        <a:sx n="100" d="100"/>
        <a:sy n="100" d="100"/>
      </p:scale>
      <p:origin x="0" y="0"/>
    </p:cViewPr>
  </p:notesTextViewPr>
  <p:sorterViewPr>
    <p:cViewPr>
      <p:scale>
        <a:sx n="66" d="100"/>
        <a:sy n="66" d="100"/>
      </p:scale>
      <p:origin x="0" y="288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0B63D1-9705-1149-9B17-688978B0CB9D}" type="datetimeFigureOut">
              <a:rPr kumimoji="1" lang="ja-JP" altLang="en-US" smtClean="0"/>
              <a:t>14/03/20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D1F64-A174-2F44-A7B0-A73C4AA9A215}" type="slidenum">
              <a:rPr kumimoji="1" lang="ja-JP" altLang="en-US" smtClean="0"/>
              <a:t>‹#›</a:t>
            </a:fld>
            <a:endParaRPr kumimoji="1" lang="ja-JP" altLang="en-US"/>
          </a:p>
        </p:txBody>
      </p:sp>
    </p:spTree>
    <p:extLst>
      <p:ext uri="{BB962C8B-B14F-4D97-AF65-F5344CB8AC3E}">
        <p14:creationId xmlns:p14="http://schemas.microsoft.com/office/powerpoint/2010/main" val="4035258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95863-DA36-BE4A-945B-22725D459415}" type="datetimeFigureOut">
              <a:rPr kumimoji="1" lang="ja-JP" altLang="en-US" smtClean="0"/>
              <a:t>14/03/20</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595B8-6981-E743-9DCC-599C90826493}" type="slidenum">
              <a:rPr kumimoji="1" lang="ja-JP" altLang="en-US" smtClean="0"/>
              <a:t>‹#›</a:t>
            </a:fld>
            <a:endParaRPr kumimoji="1" lang="ja-JP" altLang="en-US"/>
          </a:p>
        </p:txBody>
      </p:sp>
    </p:spTree>
    <p:extLst>
      <p:ext uri="{BB962C8B-B14F-4D97-AF65-F5344CB8AC3E}">
        <p14:creationId xmlns:p14="http://schemas.microsoft.com/office/powerpoint/2010/main" val="252945311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まず簡単な自己紹介をします。</a:t>
            </a:r>
            <a:endParaRPr kumimoji="1" lang="en-US" altLang="ja-JP" dirty="0" smtClean="0"/>
          </a:p>
          <a:p>
            <a:r>
              <a:rPr kumimoji="1" lang="ja-JP" altLang="en-US" dirty="0" smtClean="0"/>
              <a:t>私は</a:t>
            </a:r>
            <a:r>
              <a:rPr kumimoji="1" lang="en-US" altLang="ja-JP" dirty="0" smtClean="0"/>
              <a:t>2004</a:t>
            </a:r>
            <a:r>
              <a:rPr kumimoji="1" lang="ja-JP" altLang="en-US" dirty="0" smtClean="0"/>
              <a:t>年に東北大学の修士課程を終了後、物性研に着任しました。</a:t>
            </a:r>
            <a:endParaRPr kumimoji="1" lang="en-US" altLang="ja-JP" dirty="0" smtClean="0"/>
          </a:p>
          <a:p>
            <a:endParaRPr kumimoji="1" lang="ja-JP" altLang="en-US" dirty="0"/>
          </a:p>
          <a:p>
            <a:r>
              <a:rPr kumimoji="1" lang="ja-JP" altLang="en-US" dirty="0"/>
              <a:t>----- 会議メモ (14/03/15 00:59) -----</a:t>
            </a:r>
          </a:p>
          <a:p>
            <a:r>
              <a:rPr kumimoji="1" lang="ja-JP" altLang="en-US" dirty="0"/>
              <a:t>30秒</a:t>
            </a:r>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2</a:t>
            </a:fld>
            <a:endParaRPr kumimoji="1" lang="ja-JP" altLang="en-US"/>
          </a:p>
        </p:txBody>
      </p:sp>
    </p:spTree>
    <p:extLst>
      <p:ext uri="{BB962C8B-B14F-4D97-AF65-F5344CB8AC3E}">
        <p14:creationId xmlns:p14="http://schemas.microsoft.com/office/powerpoint/2010/main" val="336605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処理時間と処理回数の点で</a:t>
            </a:r>
            <a:r>
              <a:rPr kumimoji="1" lang="en-US" altLang="ja-JP" dirty="0" smtClean="0"/>
              <a:t>Windows</a:t>
            </a:r>
            <a:r>
              <a:rPr kumimoji="1" lang="ja-JP" altLang="en-US" dirty="0" smtClean="0"/>
              <a:t>と</a:t>
            </a:r>
            <a:r>
              <a:rPr kumimoji="1" lang="en-US" altLang="ja-JP" dirty="0" smtClean="0"/>
              <a:t>RTOS</a:t>
            </a:r>
            <a:r>
              <a:rPr kumimoji="1" lang="ja-JP" altLang="en-US" dirty="0" smtClean="0"/>
              <a:t>を比較すると、</a:t>
            </a:r>
            <a:endParaRPr kumimoji="1" lang="en-US" altLang="ja-JP" dirty="0" smtClean="0"/>
          </a:p>
          <a:p>
            <a:r>
              <a:rPr kumimoji="1" lang="en-US" altLang="ja-JP" dirty="0" smtClean="0"/>
              <a:t>RTOS</a:t>
            </a:r>
            <a:r>
              <a:rPr kumimoji="1" lang="ja-JP" altLang="en-US" dirty="0" smtClean="0"/>
              <a:t>はタイミングジッターが</a:t>
            </a:r>
            <a:r>
              <a:rPr kumimoji="1" lang="en-US" altLang="ja-JP" dirty="0" smtClean="0"/>
              <a:t>us</a:t>
            </a:r>
            <a:r>
              <a:rPr kumimoji="1" lang="ja-JP" altLang="en-US" dirty="0" smtClean="0"/>
              <a:t>秒で、割り込みによる中断がなく、長期動作でフリーズしません。</a:t>
            </a:r>
            <a:endParaRPr kumimoji="1" lang="en-US" altLang="ja-JP" dirty="0" smtClean="0"/>
          </a:p>
          <a:p>
            <a:endParaRPr kumimoji="1" lang="en-US" altLang="ja-JP" dirty="0" smtClean="0"/>
          </a:p>
          <a:p>
            <a:endParaRPr kumimoji="1" lang="en-US" altLang="ja-JP" dirty="0" smtClean="0"/>
          </a:p>
          <a:p>
            <a:r>
              <a:rPr kumimoji="1" lang="ja-JP" altLang="en-US" dirty="0" smtClean="0"/>
              <a:t>----- 会議メモ (14/03/15 01:14) -----</a:t>
            </a:r>
          </a:p>
          <a:p>
            <a:r>
              <a:rPr kumimoji="1" lang="ja-JP" altLang="en-US" dirty="0" smtClean="0"/>
              <a:t>34秒</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11</a:t>
            </a:fld>
            <a:endParaRPr kumimoji="1" lang="ja-JP" altLang="en-US"/>
          </a:p>
        </p:txBody>
      </p:sp>
    </p:spTree>
    <p:extLst>
      <p:ext uri="{BB962C8B-B14F-4D97-AF65-F5344CB8AC3E}">
        <p14:creationId xmlns:p14="http://schemas.microsoft.com/office/powerpoint/2010/main" val="97958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まずはセンサー部分について説明します。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12</a:t>
            </a:fld>
            <a:endParaRPr kumimoji="1" lang="ja-JP" altLang="en-US"/>
          </a:p>
        </p:txBody>
      </p:sp>
    </p:spTree>
    <p:extLst>
      <p:ext uri="{BB962C8B-B14F-4D97-AF65-F5344CB8AC3E}">
        <p14:creationId xmlns:p14="http://schemas.microsoft.com/office/powerpoint/2010/main" val="1725799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図は移相器とフリップコイルです。</a:t>
            </a:r>
            <a:endParaRPr kumimoji="1" lang="en-US" altLang="ja-JP" dirty="0" smtClean="0"/>
          </a:p>
          <a:p>
            <a:r>
              <a:rPr kumimoji="1" lang="ja-JP" altLang="en-US" dirty="0" smtClean="0"/>
              <a:t>移相器で発生した磁場をコイルの誘導電圧として検出します。</a:t>
            </a:r>
            <a:endParaRPr kumimoji="1" lang="en-US" altLang="ja-JP" dirty="0" smtClean="0"/>
          </a:p>
          <a:p>
            <a:r>
              <a:rPr kumimoji="1" lang="ja-JP" altLang="en-US" dirty="0" smtClean="0"/>
              <a:t>交流磁場はコイルを置くだけで誘導電圧が生じます。</a:t>
            </a:r>
            <a:endParaRPr kumimoji="1" lang="en-US" altLang="ja-JP" dirty="0" smtClean="0"/>
          </a:p>
          <a:p>
            <a:r>
              <a:rPr kumimoji="1" lang="ja-JP" altLang="en-US" dirty="0" smtClean="0"/>
              <a:t>直流磁場の場合はコイルを回転させて誘導電場を発生させます。</a:t>
            </a:r>
          </a:p>
          <a:p>
            <a:r>
              <a:rPr kumimoji="1" lang="ja-JP" altLang="en-US" dirty="0" smtClean="0"/>
              <a:t>----- 会議メモ (14/03/15 01:20) -----</a:t>
            </a:r>
          </a:p>
          <a:p>
            <a:r>
              <a:rPr kumimoji="1" lang="ja-JP" altLang="en-US" dirty="0" smtClean="0"/>
              <a:t>20秒</a:t>
            </a:r>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13</a:t>
            </a:fld>
            <a:endParaRPr kumimoji="1" lang="ja-JP" altLang="en-US"/>
          </a:p>
        </p:txBody>
      </p:sp>
    </p:spTree>
    <p:extLst>
      <p:ext uri="{BB962C8B-B14F-4D97-AF65-F5344CB8AC3E}">
        <p14:creationId xmlns:p14="http://schemas.microsoft.com/office/powerpoint/2010/main" val="317146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次は制御コンピュータ部分です。</a:t>
            </a:r>
            <a:endParaRPr kumimoji="1" lang="en-US" altLang="ja-JP" dirty="0" smtClean="0"/>
          </a:p>
          <a:p>
            <a:r>
              <a:rPr kumimoji="1" lang="ja-JP" altLang="en-US" dirty="0" smtClean="0"/>
              <a:t>リアルタイム</a:t>
            </a:r>
            <a:r>
              <a:rPr kumimoji="1" lang="en-US" altLang="ja-JP" dirty="0" smtClean="0"/>
              <a:t>OS</a:t>
            </a:r>
            <a:r>
              <a:rPr kumimoji="1" lang="ja-JP" altLang="en-US" dirty="0" smtClean="0"/>
              <a:t>を搭載した</a:t>
            </a:r>
            <a:r>
              <a:rPr kumimoji="1" lang="en-US" altLang="ja-JP" dirty="0" smtClean="0"/>
              <a:t>RT</a:t>
            </a:r>
            <a:r>
              <a:rPr kumimoji="1" lang="ja-JP" altLang="en-US" dirty="0" smtClean="0"/>
              <a:t>ターゲットと</a:t>
            </a:r>
            <a:r>
              <a:rPr kumimoji="1" lang="en-US" altLang="ja-JP" dirty="0" smtClean="0"/>
              <a:t>Windows</a:t>
            </a:r>
            <a:r>
              <a:rPr kumimoji="1" lang="ja-JP" altLang="en-US" baseline="0" dirty="0" smtClean="0"/>
              <a:t>を搭載したホストコンピュータで構成されています。</a:t>
            </a:r>
            <a:endParaRPr kumimoji="1" lang="en-US" altLang="ja-JP" baseline="0" dirty="0" smtClean="0"/>
          </a:p>
          <a:p>
            <a:endParaRPr kumimoji="1" lang="ja-JP" altLang="en-US" dirty="0"/>
          </a:p>
          <a:p>
            <a:r>
              <a:rPr kumimoji="1" lang="ja-JP" altLang="en-US" dirty="0"/>
              <a:t>----- 会議メモ (14/03/15 01:54) -----</a:t>
            </a:r>
          </a:p>
          <a:p>
            <a:r>
              <a:rPr kumimoji="1" lang="ja-JP" altLang="en-US" dirty="0"/>
              <a:t>10秒</a:t>
            </a:r>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14</a:t>
            </a:fld>
            <a:endParaRPr kumimoji="1" lang="ja-JP" altLang="en-US"/>
          </a:p>
        </p:txBody>
      </p:sp>
    </p:spTree>
    <p:extLst>
      <p:ext uri="{BB962C8B-B14F-4D97-AF65-F5344CB8AC3E}">
        <p14:creationId xmlns:p14="http://schemas.microsoft.com/office/powerpoint/2010/main" val="1725799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図は制御部の外観と制御プログラムの</a:t>
            </a:r>
            <a:r>
              <a:rPr kumimoji="1" lang="en-US" altLang="ja-JP" dirty="0" smtClean="0"/>
              <a:t>GUI</a:t>
            </a:r>
            <a:r>
              <a:rPr kumimoji="1" lang="ja-JP" altLang="en-US" dirty="0" smtClean="0"/>
              <a:t>です。</a:t>
            </a:r>
            <a:endParaRPr kumimoji="1" lang="en-US" altLang="ja-JP" dirty="0" smtClean="0"/>
          </a:p>
          <a:p>
            <a:r>
              <a:rPr kumimoji="1" lang="ja-JP" altLang="en-US" dirty="0" smtClean="0"/>
              <a:t>左図は</a:t>
            </a:r>
            <a:r>
              <a:rPr kumimoji="1" lang="en-US" altLang="ja-JP" dirty="0" smtClean="0"/>
              <a:t>RTOS</a:t>
            </a:r>
            <a:r>
              <a:rPr kumimoji="1" lang="ja-JP" altLang="en-US" dirty="0" smtClean="0"/>
              <a:t>上で電源制御と磁場測定を行うプログラムで、</a:t>
            </a:r>
            <a:endParaRPr kumimoji="1" lang="en-US" altLang="ja-JP" dirty="0" smtClean="0"/>
          </a:p>
          <a:p>
            <a:r>
              <a:rPr kumimoji="1" lang="ja-JP" altLang="en-US" dirty="0" smtClean="0"/>
              <a:t>右図は</a:t>
            </a:r>
            <a:r>
              <a:rPr kumimoji="1" lang="en-US" altLang="ja-JP" dirty="0" smtClean="0"/>
              <a:t>Windows</a:t>
            </a:r>
            <a:r>
              <a:rPr kumimoji="1" lang="ja-JP" altLang="en-US" dirty="0" smtClean="0"/>
              <a:t>上でデータ表示、解析、保存を行うプログラムです。</a:t>
            </a:r>
            <a:endParaRPr kumimoji="1" lang="en-US" altLang="ja-JP" dirty="0" smtClean="0"/>
          </a:p>
          <a:p>
            <a:r>
              <a:rPr kumimoji="1" lang="ja-JP" altLang="en-US" dirty="0" smtClean="0"/>
              <a:t>これらの間で</a:t>
            </a:r>
            <a:r>
              <a:rPr kumimoji="1" lang="en-US" altLang="ja-JP" dirty="0" smtClean="0"/>
              <a:t>First IN First</a:t>
            </a:r>
            <a:r>
              <a:rPr kumimoji="1" lang="en-US" altLang="ja-JP" baseline="0" dirty="0" smtClean="0"/>
              <a:t> Out</a:t>
            </a:r>
            <a:r>
              <a:rPr kumimoji="1" lang="ja-JP" altLang="en-US" baseline="0" dirty="0" smtClean="0"/>
              <a:t>で</a:t>
            </a:r>
            <a:r>
              <a:rPr kumimoji="1" lang="ja-JP" altLang="en-US" dirty="0" smtClean="0"/>
              <a:t>取った順にデータ転送が行われる。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15</a:t>
            </a:fld>
            <a:endParaRPr kumimoji="1" lang="ja-JP" altLang="en-US"/>
          </a:p>
        </p:txBody>
      </p:sp>
    </p:spTree>
    <p:extLst>
      <p:ext uri="{BB962C8B-B14F-4D97-AF65-F5344CB8AC3E}">
        <p14:creationId xmlns:p14="http://schemas.microsoft.com/office/powerpoint/2010/main" val="1905916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Calibri" charset="0"/>
                <a:ea typeface="ＭＳ Ｐゴシック" charset="0"/>
                <a:cs typeface="ＭＳ Ｐゴシック" charset="0"/>
              </a:rPr>
              <a:t>ここでシステムの測定例として</a:t>
            </a:r>
            <a:r>
              <a:rPr lang="en-US" altLang="ja-JP" dirty="0" smtClean="0">
                <a:latin typeface="Calibri" charset="0"/>
                <a:ea typeface="ＭＳ Ｐゴシック" charset="0"/>
                <a:cs typeface="ＭＳ Ｐゴシック" charset="0"/>
              </a:rPr>
              <a:t>100Hz</a:t>
            </a:r>
            <a:r>
              <a:rPr lang="ja-JP" altLang="en-US" dirty="0" smtClean="0">
                <a:latin typeface="Calibri" charset="0"/>
                <a:ea typeface="ＭＳ Ｐゴシック" charset="0"/>
                <a:cs typeface="ＭＳ Ｐゴシック" charset="0"/>
              </a:rPr>
              <a:t>の交流積分磁場測定の結果をご紹介します。</a:t>
            </a:r>
            <a:endParaRPr lang="en-US" altLang="ja-JP" dirty="0" smtClean="0">
              <a:latin typeface="Calibri" charset="0"/>
              <a:ea typeface="ＭＳ Ｐゴシック" charset="0"/>
              <a:cs typeface="ＭＳ Ｐゴシック" charset="0"/>
            </a:endParaRPr>
          </a:p>
          <a:p>
            <a:r>
              <a:rPr lang="ja-JP" altLang="en-US" dirty="0" smtClean="0">
                <a:latin typeface="Calibri" charset="0"/>
                <a:ea typeface="ＭＳ Ｐゴシック" charset="0"/>
                <a:cs typeface="ＭＳ Ｐゴシック" charset="0"/>
              </a:rPr>
              <a:t>左図は交流積分磁場のパワースペクトル密度です。</a:t>
            </a:r>
            <a:endParaRPr lang="en-US" altLang="ja-JP" dirty="0" smtClean="0">
              <a:latin typeface="Calibri" charset="0"/>
              <a:ea typeface="ＭＳ Ｐゴシック" charset="0"/>
              <a:cs typeface="ＭＳ Ｐゴシック" charset="0"/>
            </a:endParaRPr>
          </a:p>
          <a:p>
            <a:r>
              <a:rPr lang="ja-JP" altLang="en-US" dirty="0" smtClean="0">
                <a:latin typeface="Calibri" charset="0"/>
                <a:ea typeface="ＭＳ Ｐゴシック" charset="0"/>
                <a:cs typeface="ＭＳ Ｐゴシック" charset="0"/>
              </a:rPr>
              <a:t>右図は</a:t>
            </a:r>
            <a:r>
              <a:rPr lang="en-GB" altLang="ja-JP" dirty="0" smtClean="0">
                <a:latin typeface="Calibri" charset="0"/>
                <a:ea typeface="ＭＳ Ｐゴシック" charset="0"/>
                <a:cs typeface="ＭＳ Ｐゴシック" charset="0"/>
              </a:rPr>
              <a:t>500Hz</a:t>
            </a:r>
            <a:r>
              <a:rPr lang="ja-JP" altLang="en-US" dirty="0" smtClean="0">
                <a:latin typeface="Calibri" charset="0"/>
                <a:ea typeface="ＭＳ Ｐゴシック" charset="0"/>
                <a:cs typeface="ＭＳ Ｐゴシック" charset="0"/>
              </a:rPr>
              <a:t>から</a:t>
            </a:r>
            <a:r>
              <a:rPr lang="en-US" altLang="ja-JP" dirty="0" smtClean="0">
                <a:latin typeface="Calibri" charset="0"/>
                <a:ea typeface="ＭＳ Ｐゴシック" charset="0"/>
                <a:cs typeface="ＭＳ Ｐゴシック" charset="0"/>
              </a:rPr>
              <a:t>0Hz</a:t>
            </a:r>
            <a:r>
              <a:rPr lang="ja-JP" altLang="en-US" dirty="0" smtClean="0">
                <a:latin typeface="Calibri" charset="0"/>
                <a:ea typeface="ＭＳ Ｐゴシック" charset="0"/>
                <a:cs typeface="ＭＳ Ｐゴシック" charset="0"/>
              </a:rPr>
              <a:t>までの範囲のパワースペクトル密度の二乗和の平方根を算出した結果です。</a:t>
            </a:r>
            <a:endParaRPr lang="en-US" altLang="ja-JP" dirty="0" smtClean="0">
              <a:latin typeface="Calibri" charset="0"/>
              <a:ea typeface="ＭＳ Ｐゴシック" charset="0"/>
              <a:cs typeface="ＭＳ Ｐゴシック" charset="0"/>
            </a:endParaRPr>
          </a:p>
          <a:p>
            <a:r>
              <a:rPr lang="ja-JP" altLang="en-US" dirty="0" smtClean="0">
                <a:latin typeface="Calibri" charset="0"/>
                <a:ea typeface="ＭＳ Ｐゴシック" charset="0"/>
                <a:cs typeface="ＭＳ Ｐゴシック" charset="0"/>
              </a:rPr>
              <a:t>このデータの</a:t>
            </a:r>
            <a:r>
              <a:rPr lang="en-US" altLang="ja-JP" dirty="0" smtClean="0">
                <a:latin typeface="Calibri" charset="0"/>
                <a:ea typeface="ＭＳ Ｐゴシック" charset="0"/>
                <a:cs typeface="ＭＳ Ｐゴシック" charset="0"/>
              </a:rPr>
              <a:t>0Hz</a:t>
            </a:r>
            <a:r>
              <a:rPr lang="ja-JP" altLang="en-US" dirty="0" smtClean="0">
                <a:latin typeface="Calibri" charset="0"/>
                <a:ea typeface="ＭＳ Ｐゴシック" charset="0"/>
                <a:cs typeface="ＭＳ Ｐゴシック" charset="0"/>
              </a:rPr>
              <a:t>の値は積分磁場の総量を表していて、その値は</a:t>
            </a:r>
            <a:r>
              <a:rPr lang="en-GB" altLang="ja-JP" dirty="0" smtClean="0">
                <a:latin typeface="Calibri" charset="0"/>
                <a:ea typeface="ＭＳ Ｐゴシック" charset="0"/>
                <a:cs typeface="ＭＳ Ｐゴシック" charset="0"/>
              </a:rPr>
              <a:t>1G</a:t>
            </a:r>
            <a:r>
              <a:rPr lang="ja-JP" altLang="en-US" dirty="0" smtClean="0">
                <a:latin typeface="Calibri" charset="0"/>
                <a:ea typeface="ＭＳ Ｐゴシック" charset="0"/>
                <a:cs typeface="ＭＳ Ｐゴシック" charset="0"/>
              </a:rPr>
              <a:t>・</a:t>
            </a:r>
            <a:r>
              <a:rPr lang="en-GB" altLang="ja-JP" dirty="0" smtClean="0">
                <a:latin typeface="Calibri" charset="0"/>
                <a:ea typeface="ＭＳ Ｐゴシック" charset="0"/>
                <a:cs typeface="ＭＳ Ｐゴシック" charset="0"/>
              </a:rPr>
              <a:t>cm</a:t>
            </a:r>
            <a:r>
              <a:rPr lang="ja-JP" altLang="en-US" dirty="0" smtClean="0">
                <a:latin typeface="Calibri" charset="0"/>
                <a:ea typeface="ＭＳ Ｐゴシック" charset="0"/>
                <a:cs typeface="ＭＳ Ｐゴシック" charset="0"/>
              </a:rPr>
              <a:t>以下です。</a:t>
            </a:r>
            <a:endParaRPr lang="en-US" altLang="ja-JP" dirty="0" smtClean="0">
              <a:latin typeface="Calibri" charset="0"/>
              <a:ea typeface="ＭＳ Ｐゴシック" charset="0"/>
              <a:cs typeface="ＭＳ Ｐゴシック" charset="0"/>
            </a:endParaRPr>
          </a:p>
          <a:p>
            <a:r>
              <a:rPr lang="ja-JP" altLang="en-US" dirty="0" smtClean="0">
                <a:latin typeface="Calibri" charset="0"/>
                <a:ea typeface="ＭＳ Ｐゴシック" charset="0"/>
                <a:cs typeface="ＭＳ Ｐゴシック" charset="0"/>
              </a:rPr>
              <a:t>この結果より</a:t>
            </a:r>
            <a:r>
              <a:rPr lang="en-GB" altLang="ja-JP" dirty="0" smtClean="0">
                <a:latin typeface="Calibri" charset="0"/>
                <a:ea typeface="ＭＳ Ｐゴシック" charset="0"/>
                <a:cs typeface="ＭＳ Ｐゴシック" charset="0"/>
              </a:rPr>
              <a:t>100Hz</a:t>
            </a:r>
            <a:r>
              <a:rPr lang="ja-JP" altLang="en-US" dirty="0" smtClean="0">
                <a:latin typeface="Calibri" charset="0"/>
                <a:ea typeface="ＭＳ Ｐゴシック" charset="0"/>
                <a:cs typeface="ＭＳ Ｐゴシック" charset="0"/>
              </a:rPr>
              <a:t>の積分磁場は</a:t>
            </a:r>
            <a:r>
              <a:rPr lang="en-US" altLang="ja-JP" dirty="0" smtClean="0">
                <a:latin typeface="Calibri" charset="0"/>
                <a:ea typeface="ＭＳ Ｐゴシック" charset="0"/>
                <a:cs typeface="ＭＳ Ｐゴシック" charset="0"/>
              </a:rPr>
              <a:t>1G</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cm</a:t>
            </a:r>
            <a:r>
              <a:rPr lang="ja-JP" altLang="en-US" dirty="0" smtClean="0">
                <a:latin typeface="Calibri" charset="0"/>
                <a:ea typeface="ＭＳ Ｐゴシック" charset="0"/>
                <a:cs typeface="ＭＳ Ｐゴシック" charset="0"/>
              </a:rPr>
              <a:t>以下であり、偏光切り替えを行った場合に移相器が電子ビームに与える変動はサブミクロン以下であることが期待できます。</a:t>
            </a:r>
            <a:endParaRPr lang="en-US" altLang="ja-JP" dirty="0" smtClean="0">
              <a:latin typeface="Calibri" charset="0"/>
              <a:ea typeface="ＭＳ Ｐゴシック" charset="0"/>
              <a:cs typeface="ＭＳ Ｐゴシック"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16</a:t>
            </a:fld>
            <a:endParaRPr kumimoji="1" lang="ja-JP" altLang="en-US"/>
          </a:p>
        </p:txBody>
      </p:sp>
    </p:spTree>
    <p:extLst>
      <p:ext uri="{BB962C8B-B14F-4D97-AF65-F5344CB8AC3E}">
        <p14:creationId xmlns:p14="http://schemas.microsoft.com/office/powerpoint/2010/main" val="14626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2010</a:t>
            </a:r>
            <a:r>
              <a:rPr kumimoji="1" lang="ja-JP" altLang="en-US" dirty="0" smtClean="0"/>
              <a:t>年に日本ナショナルインスツメンツが主催したアプリケーションコンテスト一般部門に参加し</a:t>
            </a:r>
            <a:endParaRPr kumimoji="1" lang="en-US" altLang="ja-JP" dirty="0" smtClean="0"/>
          </a:p>
          <a:p>
            <a:r>
              <a:rPr kumimoji="1" lang="ja-JP" altLang="en-US" dirty="0" smtClean="0"/>
              <a:t>加速器電磁石の検査を安定に効率良く行える装置を短期間で構築したとして最優秀賞をいただきました。</a:t>
            </a:r>
            <a:endParaRPr kumimoji="1" lang="en-US" altLang="ja-JP" dirty="0" smtClean="0"/>
          </a:p>
          <a:p>
            <a:endParaRPr kumimoji="1" lang="en-US" altLang="ja-JP" dirty="0" smtClean="0"/>
          </a:p>
          <a:p>
            <a:r>
              <a:rPr kumimoji="1" lang="ja-JP" altLang="en-US" dirty="0" smtClean="0"/>
              <a:t>----- 会議メモ (14/03/15 01:54) -----</a:t>
            </a:r>
          </a:p>
          <a:p>
            <a:r>
              <a:rPr kumimoji="1" lang="ja-JP" altLang="en-US" dirty="0" smtClean="0"/>
              <a:t>20秒</a:t>
            </a:r>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17</a:t>
            </a:fld>
            <a:endParaRPr kumimoji="1" lang="ja-JP" altLang="en-US"/>
          </a:p>
        </p:txBody>
      </p:sp>
    </p:spTree>
    <p:extLst>
      <p:ext uri="{BB962C8B-B14F-4D97-AF65-F5344CB8AC3E}">
        <p14:creationId xmlns:p14="http://schemas.microsoft.com/office/powerpoint/2010/main" val="418742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18</a:t>
            </a:fld>
            <a:endParaRPr kumimoji="1" lang="ja-JP" altLang="en-US"/>
          </a:p>
        </p:txBody>
      </p:sp>
    </p:spTree>
    <p:extLst>
      <p:ext uri="{BB962C8B-B14F-4D97-AF65-F5344CB8AC3E}">
        <p14:creationId xmlns:p14="http://schemas.microsoft.com/office/powerpoint/2010/main" val="3328293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現在私は小林研で非常に安定な</a:t>
            </a:r>
            <a:r>
              <a:rPr kumimoji="1" lang="en-US" altLang="ja-JP" dirty="0" smtClean="0"/>
              <a:t>CW</a:t>
            </a:r>
            <a:r>
              <a:rPr kumimoji="1" lang="ja-JP" altLang="en-US" dirty="0" smtClean="0"/>
              <a:t>レーザーを製作しています。</a:t>
            </a:r>
            <a:endParaRPr kumimoji="1" lang="en-US" altLang="ja-JP" dirty="0" smtClean="0"/>
          </a:p>
          <a:p>
            <a:r>
              <a:rPr kumimoji="1" lang="ja-JP" altLang="en-US" dirty="0" smtClean="0"/>
              <a:t>このレーザーの原理は、スペクトル幅が非常に狭い光共振器に共鳴し続けるように半導体レーザーをフィードバック制御しています。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19</a:t>
            </a:fld>
            <a:endParaRPr kumimoji="1" lang="ja-JP" altLang="en-US"/>
          </a:p>
        </p:txBody>
      </p:sp>
    </p:spTree>
    <p:extLst>
      <p:ext uri="{BB962C8B-B14F-4D97-AF65-F5344CB8AC3E}">
        <p14:creationId xmlns:p14="http://schemas.microsoft.com/office/powerpoint/2010/main" val="1326427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kumimoji="1" lang="en-US" altLang="ja-JP" dirty="0" smtClean="0"/>
              <a:t>CW</a:t>
            </a:r>
            <a:r>
              <a:rPr kumimoji="1" lang="ja-JP" altLang="en-US" dirty="0" smtClean="0"/>
              <a:t>レーザーのフィードバック制御を行うには</a:t>
            </a:r>
            <a:r>
              <a:rPr kumimoji="1" lang="en-US" altLang="ja-JP" dirty="0" smtClean="0"/>
              <a:t>RTOS</a:t>
            </a:r>
            <a:r>
              <a:rPr kumimoji="1" lang="ja-JP" altLang="en-US" dirty="0" smtClean="0"/>
              <a:t>よりも高確定</a:t>
            </a:r>
            <a:r>
              <a:rPr kumimoji="1" lang="en-US" altLang="ja-JP" dirty="0" smtClean="0"/>
              <a:t>•</a:t>
            </a:r>
            <a:r>
              <a:rPr kumimoji="1" lang="ja-JP" altLang="en-US" dirty="0" smtClean="0"/>
              <a:t>高信頼の技術が必要で、それが</a:t>
            </a:r>
            <a:r>
              <a:rPr kumimoji="1" lang="en-US" altLang="ja-JP" dirty="0" smtClean="0"/>
              <a:t>FPGA</a:t>
            </a:r>
            <a:r>
              <a:rPr kumimoji="1" lang="ja-JP" altLang="en-US" dirty="0" smtClean="0"/>
              <a:t>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20</a:t>
            </a:fld>
            <a:endParaRPr kumimoji="1" lang="ja-JP" altLang="en-US"/>
          </a:p>
        </p:txBody>
      </p:sp>
    </p:spTree>
    <p:extLst>
      <p:ext uri="{BB962C8B-B14F-4D97-AF65-F5344CB8AC3E}">
        <p14:creationId xmlns:p14="http://schemas.microsoft.com/office/powerpoint/2010/main" val="121138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ja-JP" altLang="en-US" dirty="0" smtClean="0"/>
              <a:t>図は私が物性研で開発に携わった装置を年表にしたものです。</a:t>
            </a:r>
            <a:endParaRPr kumimoji="1" lang="en-US" altLang="ja-JP" dirty="0" smtClean="0"/>
          </a:p>
          <a:p>
            <a:r>
              <a:rPr kumimoji="1" lang="en-US" altLang="ja-JP" dirty="0" smtClean="0"/>
              <a:t>2004</a:t>
            </a:r>
            <a:r>
              <a:rPr kumimoji="1" lang="ja-JP" altLang="en-US" dirty="0" smtClean="0"/>
              <a:t>年度から中村研究室に所属し、</a:t>
            </a:r>
            <a:r>
              <a:rPr kumimoji="1" lang="en-US" altLang="ja-JP" dirty="0" smtClean="0"/>
              <a:t>RTOS</a:t>
            </a:r>
            <a:r>
              <a:rPr kumimoji="1" lang="ja-JP" altLang="en-US" dirty="0" smtClean="0"/>
              <a:t>や</a:t>
            </a:r>
            <a:r>
              <a:rPr kumimoji="1" lang="en-US" altLang="ja-JP" dirty="0" smtClean="0"/>
              <a:t>FPGA</a:t>
            </a:r>
            <a:r>
              <a:rPr kumimoji="1" lang="ja-JP" altLang="en-US" dirty="0" smtClean="0"/>
              <a:t>というソフトウェア技術を使って、加速器のシステム開発を行いました。</a:t>
            </a:r>
            <a:endParaRPr kumimoji="1" lang="en-US" altLang="ja-JP" dirty="0" smtClean="0"/>
          </a:p>
          <a:p>
            <a:r>
              <a:rPr kumimoji="1" lang="en-US" altLang="ja-JP" dirty="0" smtClean="0"/>
              <a:t>2009</a:t>
            </a:r>
            <a:r>
              <a:rPr kumimoji="1" lang="ja-JP" altLang="en-US" dirty="0" smtClean="0"/>
              <a:t>年度からは加速器用のファイバーレーザーの開発に取り組みました。</a:t>
            </a:r>
            <a:endParaRPr kumimoji="1" lang="en-US" altLang="ja-JP" dirty="0" smtClean="0"/>
          </a:p>
          <a:p>
            <a:r>
              <a:rPr kumimoji="1" lang="ja-JP" altLang="en-US" dirty="0" smtClean="0"/>
              <a:t>この仕事が縁で</a:t>
            </a:r>
            <a:r>
              <a:rPr kumimoji="1" lang="en-US" altLang="ja-JP" dirty="0" smtClean="0"/>
              <a:t>2011</a:t>
            </a:r>
            <a:r>
              <a:rPr kumimoji="1" lang="ja-JP" altLang="en-US" dirty="0" smtClean="0"/>
              <a:t>年度に小林研に移籍しまして、現在はレーザー開発に従事しています。</a:t>
            </a:r>
            <a:endParaRPr kumimoji="1" lang="en-US" altLang="ja-JP" dirty="0" smtClean="0"/>
          </a:p>
          <a:p>
            <a:endParaRPr kumimoji="1" lang="en-US" altLang="ja-JP" dirty="0" smtClean="0"/>
          </a:p>
          <a:p>
            <a:endParaRPr kumimoji="1" lang="en-US" altLang="ja-JP" dirty="0" smtClean="0"/>
          </a:p>
          <a:p>
            <a:r>
              <a:rPr kumimoji="1" lang="en-US" altLang="ja-JP" dirty="0" smtClean="0"/>
              <a:t>----- 会議メモ (14/03/15 00:59) -----</a:t>
            </a:r>
          </a:p>
          <a:p>
            <a:r>
              <a:rPr kumimoji="1" lang="en-US" altLang="ja-JP" dirty="0" smtClean="0"/>
              <a:t>30秒</a:t>
            </a:r>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3</a:t>
            </a:fld>
            <a:endParaRPr kumimoji="1" lang="ja-JP" altLang="en-US"/>
          </a:p>
        </p:txBody>
      </p:sp>
    </p:spTree>
    <p:extLst>
      <p:ext uri="{BB962C8B-B14F-4D97-AF65-F5344CB8AC3E}">
        <p14:creationId xmlns:p14="http://schemas.microsoft.com/office/powerpoint/2010/main" val="4040170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FPGA</a:t>
            </a:r>
            <a:r>
              <a:rPr kumimoji="1" lang="ja-JP" altLang="en-US" dirty="0" smtClean="0"/>
              <a:t>とは</a:t>
            </a:r>
            <a:r>
              <a:rPr lang="ja-JP" altLang="en-US" sz="1200" dirty="0" smtClean="0">
                <a:latin typeface="Arial" charset="0"/>
                <a:ea typeface="ＭＳ Ｐゴシック" charset="0"/>
                <a:cs typeface="ＭＳ Ｐゴシック" charset="0"/>
              </a:rPr>
              <a:t>１つの半導体チップの中に構成可能な論理ブロックをあらかじめ作りこまれたデジタル回路です。</a:t>
            </a:r>
            <a:endParaRPr lang="en-US" altLang="ja-JP" sz="1200" dirty="0" smtClean="0">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latin typeface="Arial" charset="0"/>
                <a:ea typeface="ＭＳ Ｐゴシック" charset="0"/>
                <a:cs typeface="ＭＳ Ｐゴシック" charset="0"/>
              </a:rPr>
              <a:t>専用のソフトウェアと言語により論理回路をハードウェアとして構築することができます。</a:t>
            </a:r>
            <a:endParaRPr lang="en-US" altLang="ja-JP" sz="1200" dirty="0" smtClean="0">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latin typeface="Arial" charset="0"/>
                <a:ea typeface="ＭＳ Ｐゴシック" charset="0"/>
                <a:cs typeface="ＭＳ Ｐゴシック" charset="0"/>
              </a:rPr>
              <a:t>もっと言うと、</a:t>
            </a:r>
            <a:r>
              <a:rPr lang="ja-JP" altLang="en-US" sz="1200" dirty="0" smtClean="0">
                <a:latin typeface="Arial" charset="0"/>
                <a:ea typeface="ＭＳ Ｐゴシック" charset="0"/>
                <a:cs typeface="ＭＳ Ｐゴシック" charset="0"/>
              </a:rPr>
              <a:t>アナログ回路のオペアンプと抵抗などをハンダ付けする物理的な作業を、</a:t>
            </a:r>
            <a:r>
              <a:rPr lang="en-US" altLang="ja-JP" sz="1200" dirty="0" smtClean="0">
                <a:latin typeface="Arial" charset="0"/>
                <a:ea typeface="ＭＳ Ｐゴシック" charset="0"/>
                <a:cs typeface="ＭＳ Ｐゴシック" charset="0"/>
              </a:rPr>
              <a:t>FPGA</a:t>
            </a:r>
            <a:r>
              <a:rPr lang="ja-JP" altLang="en-US" sz="1200" dirty="0" smtClean="0">
                <a:latin typeface="Arial" charset="0"/>
                <a:ea typeface="ＭＳ Ｐゴシック" charset="0"/>
                <a:cs typeface="ＭＳ Ｐゴシック" charset="0"/>
              </a:rPr>
              <a:t>ではソフトウェアでできます。</a:t>
            </a:r>
            <a:endParaRPr lang="en-US" altLang="ja-JP" sz="1200" dirty="0" smtClean="0">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00"/>
                </a:solidFill>
                <a:latin typeface="Arial" charset="0"/>
                <a:ea typeface="ＭＳ Ｐゴシック" charset="0"/>
                <a:cs typeface="ＭＳ Ｐゴシック" charset="0"/>
              </a:rPr>
              <a:t>難解な言語が必要ですが、</a:t>
            </a:r>
            <a:r>
              <a:rPr lang="en-US" altLang="ja-JP" sz="1200" dirty="0" err="1" smtClean="0">
                <a:solidFill>
                  <a:srgbClr val="000000"/>
                </a:solidFill>
                <a:latin typeface="Arial" charset="0"/>
                <a:ea typeface="ＭＳ Ｐゴシック" charset="0"/>
                <a:cs typeface="ＭＳ Ｐゴシック" charset="0"/>
              </a:rPr>
              <a:t>LabVIEW</a:t>
            </a:r>
            <a:r>
              <a:rPr lang="en-US" altLang="ja-JP" sz="1200" dirty="0" smtClean="0">
                <a:solidFill>
                  <a:srgbClr val="000000"/>
                </a:solidFill>
                <a:latin typeface="Arial" charset="0"/>
                <a:ea typeface="ＭＳ Ｐゴシック" charset="0"/>
                <a:cs typeface="ＭＳ Ｐゴシック" charset="0"/>
              </a:rPr>
              <a:t> FPGA</a:t>
            </a:r>
            <a:r>
              <a:rPr lang="ja-JP" altLang="en-US" sz="1200" dirty="0" smtClean="0">
                <a:solidFill>
                  <a:srgbClr val="000000"/>
                </a:solidFill>
                <a:latin typeface="Arial" charset="0"/>
                <a:ea typeface="ＭＳ Ｐゴシック" charset="0"/>
                <a:cs typeface="ＭＳ Ｐゴシック" charset="0"/>
              </a:rPr>
              <a:t>を使うと、</a:t>
            </a:r>
            <a:r>
              <a:rPr lang="en-US" altLang="ja-JP" sz="1200" dirty="0" err="1" smtClean="0">
                <a:solidFill>
                  <a:srgbClr val="000000"/>
                </a:solidFill>
                <a:latin typeface="Arial" charset="0"/>
                <a:ea typeface="ＭＳ Ｐゴシック" charset="0"/>
                <a:cs typeface="ＭＳ Ｐゴシック" charset="0"/>
              </a:rPr>
              <a:t>LabVIEW</a:t>
            </a:r>
            <a:r>
              <a:rPr lang="ja-JP" altLang="en-US" sz="1200" dirty="0" smtClean="0">
                <a:solidFill>
                  <a:srgbClr val="000000"/>
                </a:solidFill>
                <a:latin typeface="Arial" charset="0"/>
                <a:ea typeface="ＭＳ Ｐゴシック" charset="0"/>
                <a:cs typeface="ＭＳ Ｐゴシック" charset="0"/>
              </a:rPr>
              <a:t>を作るのと全く同じ操作で</a:t>
            </a:r>
            <a:r>
              <a:rPr lang="en-US" altLang="ja-JP" sz="1200" dirty="0" smtClean="0">
                <a:solidFill>
                  <a:srgbClr val="000000"/>
                </a:solidFill>
                <a:latin typeface="Arial" charset="0"/>
                <a:ea typeface="ＭＳ Ｐゴシック" charset="0"/>
                <a:cs typeface="ＭＳ Ｐゴシック" charset="0"/>
              </a:rPr>
              <a:t>FPGA</a:t>
            </a:r>
            <a:r>
              <a:rPr lang="ja-JP" altLang="en-US" sz="1200" dirty="0" smtClean="0">
                <a:solidFill>
                  <a:srgbClr val="000000"/>
                </a:solidFill>
                <a:latin typeface="Arial" charset="0"/>
                <a:ea typeface="ＭＳ Ｐゴシック" charset="0"/>
                <a:cs typeface="ＭＳ Ｐゴシック" charset="0"/>
              </a:rPr>
              <a:t>のデジタル回路</a:t>
            </a:r>
            <a:r>
              <a:rPr lang="ja-JP" altLang="en-US" sz="1200" smtClean="0">
                <a:solidFill>
                  <a:srgbClr val="000000"/>
                </a:solidFill>
                <a:latin typeface="Arial" charset="0"/>
                <a:ea typeface="ＭＳ Ｐゴシック" charset="0"/>
                <a:cs typeface="ＭＳ Ｐゴシック" charset="0"/>
              </a:rPr>
              <a:t>をハードウェアとして構築</a:t>
            </a:r>
            <a:r>
              <a:rPr lang="ja-JP" altLang="en-US" sz="1200" dirty="0" smtClean="0">
                <a:solidFill>
                  <a:srgbClr val="000000"/>
                </a:solidFill>
                <a:latin typeface="Arial" charset="0"/>
                <a:ea typeface="ＭＳ Ｐゴシック" charset="0"/>
                <a:cs typeface="ＭＳ Ｐゴシック" charset="0"/>
              </a:rPr>
              <a:t>することができます。</a:t>
            </a:r>
            <a:endParaRPr lang="en-US" altLang="ja-JP" sz="1200" dirty="0" smtClean="0">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latin typeface="Arial" charset="0"/>
              <a:ea typeface="ＭＳ Ｐゴシック" charset="0"/>
              <a:cs typeface="ＭＳ Ｐゴシック"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21</a:t>
            </a:fld>
            <a:endParaRPr kumimoji="1" lang="ja-JP" altLang="en-US"/>
          </a:p>
        </p:txBody>
      </p:sp>
    </p:spTree>
    <p:extLst>
      <p:ext uri="{BB962C8B-B14F-4D97-AF65-F5344CB8AC3E}">
        <p14:creationId xmlns:p14="http://schemas.microsoft.com/office/powerpoint/2010/main" val="126063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dirty="0" smtClean="0"/>
              <a:t>Real Time OS</a:t>
            </a:r>
            <a:r>
              <a:rPr kumimoji="1" lang="ja-JP" altLang="en-US" dirty="0" smtClean="0"/>
              <a:t>や</a:t>
            </a:r>
            <a:r>
              <a:rPr kumimoji="1" lang="en-US" altLang="ja-JP" dirty="0" smtClean="0"/>
              <a:t>FPGA</a:t>
            </a:r>
            <a:r>
              <a:rPr kumimoji="1" lang="ja-JP" altLang="en-US" dirty="0" smtClean="0"/>
              <a:t>といった高機能で難解なデバイスをエンドユーザー自身の手で作る事が出来る。</a:t>
            </a:r>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22</a:t>
            </a:fld>
            <a:endParaRPr kumimoji="1" lang="ja-JP" altLang="en-US"/>
          </a:p>
        </p:txBody>
      </p:sp>
    </p:spTree>
    <p:extLst>
      <p:ext uri="{BB962C8B-B14F-4D97-AF65-F5344CB8AC3E}">
        <p14:creationId xmlns:p14="http://schemas.microsoft.com/office/powerpoint/2010/main" val="4210442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23</a:t>
            </a:fld>
            <a:endParaRPr kumimoji="1" lang="ja-JP" altLang="en-US"/>
          </a:p>
        </p:txBody>
      </p:sp>
    </p:spTree>
    <p:extLst>
      <p:ext uri="{BB962C8B-B14F-4D97-AF65-F5344CB8AC3E}">
        <p14:creationId xmlns:p14="http://schemas.microsoft.com/office/powerpoint/2010/main" val="421044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dirty="0" smtClean="0"/>
              <a:t>Real Time OS</a:t>
            </a:r>
            <a:r>
              <a:rPr kumimoji="1" lang="ja-JP" altLang="en-US" dirty="0" smtClean="0"/>
              <a:t>や</a:t>
            </a:r>
            <a:r>
              <a:rPr kumimoji="1" lang="en-US" altLang="ja-JP" dirty="0" smtClean="0"/>
              <a:t>FPGA</a:t>
            </a:r>
            <a:r>
              <a:rPr kumimoji="1" lang="ja-JP" altLang="en-US" dirty="0" smtClean="0"/>
              <a:t>といった高機能で難解なデバイスをエンドユーザー自身の手で作る事が出来る。</a:t>
            </a:r>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24</a:t>
            </a:fld>
            <a:endParaRPr kumimoji="1" lang="ja-JP" altLang="en-US"/>
          </a:p>
        </p:txBody>
      </p:sp>
    </p:spTree>
    <p:extLst>
      <p:ext uri="{BB962C8B-B14F-4D97-AF65-F5344CB8AC3E}">
        <p14:creationId xmlns:p14="http://schemas.microsoft.com/office/powerpoint/2010/main" val="421044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4</a:t>
            </a:fld>
            <a:endParaRPr kumimoji="1" lang="ja-JP" altLang="en-US"/>
          </a:p>
        </p:txBody>
      </p:sp>
    </p:spTree>
    <p:extLst>
      <p:ext uri="{BB962C8B-B14F-4D97-AF65-F5344CB8AC3E}">
        <p14:creationId xmlns:p14="http://schemas.microsoft.com/office/powerpoint/2010/main" val="332829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5</a:t>
            </a:fld>
            <a:endParaRPr kumimoji="1" lang="ja-JP" altLang="en-US"/>
          </a:p>
        </p:txBody>
      </p:sp>
    </p:spTree>
    <p:extLst>
      <p:ext uri="{BB962C8B-B14F-4D97-AF65-F5344CB8AC3E}">
        <p14:creationId xmlns:p14="http://schemas.microsoft.com/office/powerpoint/2010/main" val="332829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ja-JP" altLang="en-US" dirty="0" smtClean="0"/>
              <a:t>加速器で光速近くまで加速した電子ビームをアンジュレータに通すと放射光が発生します。</a:t>
            </a:r>
            <a:endParaRPr kumimoji="1" lang="en-US" altLang="ja-JP" dirty="0" smtClean="0"/>
          </a:p>
          <a:p>
            <a:r>
              <a:rPr kumimoji="1" lang="ja-JP" altLang="en-US" dirty="0" smtClean="0"/>
              <a:t>アンジュレータとは交互に磁極を反転させた永久磁石の列です。</a:t>
            </a:r>
            <a:endParaRPr kumimoji="1" lang="en-US" altLang="ja-JP" dirty="0" smtClean="0"/>
          </a:p>
          <a:p>
            <a:r>
              <a:rPr kumimoji="1" lang="ja-JP" altLang="en-US" dirty="0" smtClean="0"/>
              <a:t>アンジュレータを通る電子ビームから非常に強い放射光が得られます。</a:t>
            </a:r>
            <a:endParaRPr kumimoji="1" lang="en-US" altLang="ja-JP" dirty="0" smtClean="0"/>
          </a:p>
          <a:p>
            <a:r>
              <a:rPr kumimoji="1" lang="ja-JP" altLang="en-US" dirty="0" smtClean="0"/>
              <a:t>物理実験において偏光は重要なパラメータのひとつです。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アンジュレータを通過する電子ビームは蛇行方向と同じ偏光を発生します。</a:t>
            </a:r>
            <a:endParaRPr kumimoji="1" lang="en-US" altLang="ja-JP" dirty="0" smtClean="0"/>
          </a:p>
          <a:p>
            <a:endParaRPr kumimoji="1" lang="en-US" altLang="ja-JP" dirty="0" smtClean="0"/>
          </a:p>
          <a:p>
            <a:endParaRPr kumimoji="1" lang="ja-JP" altLang="en-US" dirty="0" smtClean="0"/>
          </a:p>
          <a:p>
            <a:r>
              <a:rPr kumimoji="1" lang="ja-JP" altLang="en-US" dirty="0" smtClean="0"/>
              <a:t>----- 会議メモ (14/03/15 00:59) -----</a:t>
            </a:r>
          </a:p>
          <a:p>
            <a:r>
              <a:rPr kumimoji="1" lang="ja-JP" altLang="en-US" dirty="0" smtClean="0"/>
              <a:t>35秒</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6</a:t>
            </a:fld>
            <a:endParaRPr kumimoji="1" lang="ja-JP" altLang="en-US"/>
          </a:p>
        </p:txBody>
      </p:sp>
    </p:spTree>
    <p:extLst>
      <p:ext uri="{BB962C8B-B14F-4D97-AF65-F5344CB8AC3E}">
        <p14:creationId xmlns:p14="http://schemas.microsoft.com/office/powerpoint/2010/main" val="3328293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ja-JP" altLang="en-US" dirty="0" smtClean="0"/>
              <a:t>さらに多様な偏光を発生させる方法として垂直偏光と水平偏光を重ね合わせる方法が取られます。</a:t>
            </a:r>
            <a:endParaRPr kumimoji="1" lang="en-US" altLang="ja-JP" dirty="0" smtClean="0"/>
          </a:p>
          <a:p>
            <a:r>
              <a:rPr kumimoji="1" lang="ja-JP" altLang="en-US" dirty="0" smtClean="0"/>
              <a:t>この方法では水平偏光のアンジュレータと垂直偏光のアンジュレータを並べて、それらの間に移相器と呼ばれる電子ビームに迂回軌道させる磁石を置きます。</a:t>
            </a:r>
            <a:endParaRPr kumimoji="1" lang="en-US" altLang="ja-JP" dirty="0" smtClean="0"/>
          </a:p>
          <a:p>
            <a:r>
              <a:rPr kumimoji="1" lang="ja-JP" altLang="en-US" dirty="0" smtClean="0"/>
              <a:t>この迂回軌道によって水平偏光と垂直偏光の位相差を調整することができて、位相差ゼロで重ね合わせると直線偏光が得られ、位相差</a:t>
            </a:r>
            <a:r>
              <a:rPr kumimoji="1" lang="en-US" altLang="ja-JP" dirty="0" smtClean="0"/>
              <a:t>π/2</a:t>
            </a:r>
            <a:r>
              <a:rPr kumimoji="1" lang="ja-JP" altLang="en-US" dirty="0" smtClean="0"/>
              <a:t>で重ね合わせると円偏光が得られる。</a:t>
            </a:r>
          </a:p>
          <a:p>
            <a:endParaRPr kumimoji="1" lang="en-US" altLang="ja-JP" dirty="0" smtClean="0"/>
          </a:p>
          <a:p>
            <a:r>
              <a:rPr kumimoji="1" lang="ja-JP" altLang="en-US" dirty="0" smtClean="0"/>
              <a:t>----- 会議メモ (14/03/15 00:59) -----</a:t>
            </a:r>
          </a:p>
          <a:p>
            <a:r>
              <a:rPr kumimoji="1" lang="ja-JP" altLang="en-US" dirty="0" smtClean="0"/>
              <a:t>35秒</a:t>
            </a:r>
            <a:endParaRPr kumimoji="1" lang="ja-JP" altLang="en-US" dirty="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7</a:t>
            </a:fld>
            <a:endParaRPr kumimoji="1" lang="ja-JP" altLang="en-US"/>
          </a:p>
        </p:txBody>
      </p:sp>
    </p:spTree>
    <p:extLst>
      <p:ext uri="{BB962C8B-B14F-4D97-AF65-F5344CB8AC3E}">
        <p14:creationId xmlns:p14="http://schemas.microsoft.com/office/powerpoint/2010/main" val="264032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pPr>
              <a:spcAft>
                <a:spcPts val="600"/>
              </a:spcAft>
            </a:pPr>
            <a:r>
              <a:rPr lang="ja-JP" altLang="en-US" sz="1200" dirty="0" smtClean="0"/>
              <a:t>移相器は電子ビームに余計な摂動を与えないように永久磁石で作られることがおおかったのですが、</a:t>
            </a:r>
            <a:endParaRPr lang="en-US" altLang="ja-JP" sz="1200" dirty="0" smtClean="0"/>
          </a:p>
          <a:p>
            <a:pPr>
              <a:spcAft>
                <a:spcPts val="600"/>
              </a:spcAft>
            </a:pPr>
            <a:r>
              <a:rPr lang="ja-JP" altLang="en-US" sz="1200" dirty="0" smtClean="0"/>
              <a:t>中村研では電磁石型の移相器の開発を行っていました。</a:t>
            </a:r>
            <a:endParaRPr lang="en-US" altLang="ja-JP" sz="1200" dirty="0" smtClean="0"/>
          </a:p>
          <a:p>
            <a:r>
              <a:rPr lang="ja-JP" altLang="en-US" dirty="0" smtClean="0">
                <a:latin typeface="ＭＳ Ｐゴシック" charset="0"/>
                <a:ea typeface="ＭＳ Ｐゴシック" charset="0"/>
                <a:cs typeface="ＭＳ Ｐゴシック" charset="0"/>
              </a:rPr>
              <a:t>この移相器は</a:t>
            </a:r>
            <a:r>
              <a:rPr lang="en-US" altLang="ja-JP" dirty="0" smtClean="0">
                <a:latin typeface="ＭＳ Ｐゴシック" charset="0"/>
                <a:ea typeface="ＭＳ Ｐゴシック" charset="0"/>
                <a:cs typeface="ＭＳ Ｐゴシック" charset="0"/>
              </a:rPr>
              <a:t>3</a:t>
            </a:r>
            <a:r>
              <a:rPr lang="ja-JP" altLang="en-US" dirty="0" smtClean="0">
                <a:latin typeface="ＭＳ Ｐゴシック" charset="0"/>
                <a:ea typeface="ＭＳ Ｐゴシック" charset="0"/>
                <a:cs typeface="ＭＳ Ｐゴシック" charset="0"/>
              </a:rPr>
              <a:t>つの独立した電磁石を磁極が交互に反転するように並べた構造をしている。</a:t>
            </a:r>
            <a:endParaRPr lang="en-US" altLang="ja-JP" dirty="0" smtClean="0">
              <a:latin typeface="ＭＳ Ｐゴシック" charset="0"/>
              <a:ea typeface="ＭＳ Ｐゴシック" charset="0"/>
              <a:cs typeface="ＭＳ Ｐゴシック" charset="0"/>
            </a:endParaRPr>
          </a:p>
          <a:p>
            <a:r>
              <a:rPr lang="ja-JP" altLang="en-US" dirty="0" smtClean="0">
                <a:latin typeface="ＭＳ Ｐゴシック" charset="0"/>
                <a:ea typeface="ＭＳ Ｐゴシック" charset="0"/>
                <a:cs typeface="ＭＳ Ｐゴシック" charset="0"/>
              </a:rPr>
              <a:t>移相器の特徴としては、交流によって</a:t>
            </a:r>
            <a:r>
              <a:rPr lang="en-US" altLang="ja-JP" dirty="0" smtClean="0">
                <a:latin typeface="ＭＳ Ｐゴシック" charset="0"/>
                <a:ea typeface="ＭＳ Ｐゴシック" charset="0"/>
                <a:cs typeface="ＭＳ Ｐゴシック" charset="0"/>
              </a:rPr>
              <a:t>100Hz</a:t>
            </a:r>
            <a:r>
              <a:rPr lang="ja-JP" altLang="en-US" dirty="0" smtClean="0">
                <a:latin typeface="ＭＳ Ｐゴシック" charset="0"/>
                <a:ea typeface="ＭＳ Ｐゴシック" charset="0"/>
                <a:cs typeface="ＭＳ Ｐゴシック" charset="0"/>
              </a:rPr>
              <a:t>の高速偏光の切り替えを行うことできることである。</a:t>
            </a:r>
            <a:endParaRPr lang="en-US" altLang="ja-JP" dirty="0" smtClean="0">
              <a:latin typeface="ＭＳ Ｐゴシック" charset="0"/>
              <a:ea typeface="ＭＳ Ｐゴシック" charset="0"/>
              <a:cs typeface="ＭＳ Ｐゴシック" charset="0"/>
            </a:endParaRPr>
          </a:p>
          <a:p>
            <a:r>
              <a:rPr lang="ja-JP" altLang="en-US" dirty="0" smtClean="0">
                <a:latin typeface="ＭＳ Ｐゴシック" charset="0"/>
                <a:ea typeface="ＭＳ Ｐゴシック" charset="0"/>
                <a:cs typeface="ＭＳ Ｐゴシック" charset="0"/>
              </a:rPr>
              <a:t>しかし、実際に加速器に設置する場合、非常に厳しい条件が課される。</a:t>
            </a:r>
            <a:endParaRPr lang="en-US" altLang="ja-JP" dirty="0" smtClean="0">
              <a:latin typeface="ＭＳ Ｐゴシック" charset="0"/>
              <a:ea typeface="ＭＳ Ｐゴシック" charset="0"/>
              <a:cs typeface="ＭＳ Ｐゴシック" charset="0"/>
            </a:endParaRPr>
          </a:p>
          <a:p>
            <a:r>
              <a:rPr lang="ja-JP" altLang="en-US" dirty="0" smtClean="0">
                <a:latin typeface="ＭＳ Ｐゴシック" charset="0"/>
                <a:ea typeface="ＭＳ Ｐゴシック" charset="0"/>
                <a:cs typeface="ＭＳ Ｐゴシック" charset="0"/>
              </a:rPr>
              <a:t>ひとつはビーム軌道のゆがみが数</a:t>
            </a:r>
            <a:r>
              <a:rPr lang="en-US" altLang="ja-JP" dirty="0" smtClean="0">
                <a:latin typeface="ＭＳ Ｐゴシック" charset="0"/>
                <a:ea typeface="ＭＳ Ｐゴシック" charset="0"/>
                <a:cs typeface="ＭＳ Ｐゴシック" charset="0"/>
              </a:rPr>
              <a:t>um</a:t>
            </a:r>
            <a:r>
              <a:rPr lang="ja-JP" altLang="en-US" dirty="0" smtClean="0">
                <a:latin typeface="ＭＳ Ｐゴシック" charset="0"/>
                <a:ea typeface="ＭＳ Ｐゴシック" charset="0"/>
                <a:cs typeface="ＭＳ Ｐゴシック" charset="0"/>
              </a:rPr>
              <a:t>に収まるように、入り口から出口までの磁場の積算量、つまり積分磁場が数</a:t>
            </a:r>
            <a:r>
              <a:rPr lang="en-US" altLang="ja-JP" dirty="0" err="1" smtClean="0">
                <a:latin typeface="ＭＳ Ｐゴシック" charset="0"/>
                <a:ea typeface="ＭＳ Ｐゴシック" charset="0"/>
                <a:cs typeface="ＭＳ Ｐゴシック" charset="0"/>
              </a:rPr>
              <a:t>Gcm</a:t>
            </a:r>
            <a:r>
              <a:rPr lang="ja-JP" altLang="en-US" dirty="0" smtClean="0">
                <a:latin typeface="ＭＳ Ｐゴシック" charset="0"/>
                <a:ea typeface="ＭＳ Ｐゴシック" charset="0"/>
                <a:cs typeface="ＭＳ Ｐゴシック" charset="0"/>
              </a:rPr>
              <a:t>程度になることです。</a:t>
            </a:r>
            <a:endParaRPr lang="en-US" altLang="ja-JP" dirty="0" smtClean="0">
              <a:latin typeface="ＭＳ Ｐゴシック" charset="0"/>
              <a:ea typeface="ＭＳ Ｐゴシック" charset="0"/>
              <a:cs typeface="ＭＳ Ｐゴシック" charset="0"/>
            </a:endParaRPr>
          </a:p>
          <a:p>
            <a:r>
              <a:rPr lang="ja-JP" altLang="en-US" dirty="0" smtClean="0">
                <a:latin typeface="ＭＳ Ｐゴシック" charset="0"/>
                <a:ea typeface="ＭＳ Ｐゴシック" charset="0"/>
                <a:cs typeface="ＭＳ Ｐゴシック" charset="0"/>
              </a:rPr>
              <a:t>二つ目は常時安定でかつ再現性よく磁場を発生できることです。</a:t>
            </a:r>
            <a:endParaRPr lang="en-US" altLang="ja-JP" dirty="0" smtClean="0">
              <a:latin typeface="ＭＳ Ｐゴシック" charset="0"/>
              <a:ea typeface="ＭＳ Ｐゴシック" charset="0"/>
              <a:cs typeface="ＭＳ Ｐゴシック" charset="0"/>
            </a:endParaRPr>
          </a:p>
          <a:p>
            <a:r>
              <a:rPr lang="ja-JP" altLang="en-US" dirty="0" smtClean="0">
                <a:latin typeface="ＭＳ Ｐゴシック" charset="0"/>
                <a:ea typeface="ＭＳ Ｐゴシック" charset="0"/>
                <a:cs typeface="ＭＳ Ｐゴシック" charset="0"/>
              </a:rPr>
              <a:t>以上の用件をみたすかどうか加速器に設置する前に診断する必要があり、診断システムを作る事になりました。</a:t>
            </a:r>
            <a:endParaRPr lang="en-US" altLang="ja-JP" dirty="0" smtClean="0">
              <a:latin typeface="ＭＳ Ｐゴシック" charset="0"/>
              <a:ea typeface="ＭＳ Ｐゴシック" charset="0"/>
              <a:cs typeface="ＭＳ Ｐゴシック" charset="0"/>
            </a:endParaRPr>
          </a:p>
          <a:p>
            <a:endParaRPr lang="en-US" altLang="ja-JP" dirty="0" smtClean="0">
              <a:latin typeface="ＭＳ Ｐゴシック" charset="0"/>
              <a:ea typeface="ＭＳ Ｐゴシック" charset="0"/>
              <a:cs typeface="ＭＳ Ｐゴシック" charset="0"/>
            </a:endParaRPr>
          </a:p>
          <a:p>
            <a:endParaRPr lang="en-US" altLang="ja-JP" dirty="0" smtClean="0">
              <a:latin typeface="ＭＳ Ｐゴシック" charset="0"/>
              <a:ea typeface="ＭＳ Ｐゴシック" charset="0"/>
              <a:cs typeface="ＭＳ Ｐゴシック" charset="0"/>
            </a:endParaRPr>
          </a:p>
          <a:p>
            <a:endParaRPr lang="en-US" altLang="ja-JP" dirty="0" smtClean="0">
              <a:latin typeface="ＭＳ Ｐゴシック" charset="0"/>
              <a:ea typeface="ＭＳ Ｐゴシック" charset="0"/>
              <a:cs typeface="ＭＳ Ｐゴシック" charset="0"/>
            </a:endParaRPr>
          </a:p>
          <a:p>
            <a:endParaRPr lang="en-US" altLang="ja-JP" dirty="0" smtClean="0">
              <a:latin typeface="ＭＳ Ｐゴシック" charset="0"/>
              <a:ea typeface="ＭＳ Ｐゴシック" charset="0"/>
              <a:cs typeface="ＭＳ Ｐゴシック" charset="0"/>
            </a:endParaRPr>
          </a:p>
          <a:p>
            <a:endParaRPr lang="ja-JP" altLang="en-US" dirty="0" smtClean="0">
              <a:latin typeface="ＭＳ Ｐゴシック" charset="0"/>
              <a:ea typeface="ＭＳ Ｐゴシック" charset="0"/>
              <a:cs typeface="ＭＳ Ｐゴシック" charset="0"/>
            </a:endParaRPr>
          </a:p>
          <a:p>
            <a:pPr>
              <a:spcAft>
                <a:spcPts val="600"/>
              </a:spcAft>
            </a:pPr>
            <a:endParaRPr lang="en-US" altLang="ja-JP" sz="1200" dirty="0" smtClean="0"/>
          </a:p>
          <a:p>
            <a:pPr>
              <a:spcAft>
                <a:spcPts val="600"/>
              </a:spcAft>
            </a:pPr>
            <a:endParaRPr lang="en-US" altLang="ja-JP" sz="1200" dirty="0"/>
          </a:p>
          <a:p>
            <a:pPr>
              <a:spcAft>
                <a:spcPts val="600"/>
              </a:spcAft>
            </a:pPr>
            <a:r>
              <a:rPr lang="en-US" altLang="ja-JP" sz="1200" dirty="0"/>
              <a:t>----- 会議メモ (14/03/15 00:59) -----</a:t>
            </a:r>
          </a:p>
          <a:p>
            <a:pPr>
              <a:spcAft>
                <a:spcPts val="600"/>
              </a:spcAft>
            </a:pPr>
            <a:r>
              <a:rPr lang="en-US" altLang="ja-JP" sz="1200" dirty="0"/>
              <a:t>45秒</a:t>
            </a:r>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8</a:t>
            </a:fld>
            <a:endParaRPr kumimoji="1" lang="ja-JP" altLang="en-US"/>
          </a:p>
        </p:txBody>
      </p:sp>
    </p:spTree>
    <p:extLst>
      <p:ext uri="{BB962C8B-B14F-4D97-AF65-F5344CB8AC3E}">
        <p14:creationId xmlns:p14="http://schemas.microsoft.com/office/powerpoint/2010/main" val="414674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Aft>
                <a:spcPts val="1200"/>
              </a:spcAft>
              <a:buFont typeface="Calibri" charset="0"/>
              <a:buNone/>
            </a:pPr>
            <a:r>
              <a:rPr lang="ja-JP" altLang="en-US" sz="1200" dirty="0" smtClean="0">
                <a:latin typeface="ＭＳ Ｐゴシック" charset="0"/>
              </a:rPr>
              <a:t>ここで診断システムに対する要求仕様を整理します。</a:t>
            </a:r>
            <a:endParaRPr lang="en-US" altLang="ja-JP" sz="1200" dirty="0" smtClean="0">
              <a:latin typeface="ＭＳ Ｐゴシック" charset="0"/>
            </a:endParaRPr>
          </a:p>
          <a:p>
            <a:pPr>
              <a:spcAft>
                <a:spcPts val="1200"/>
              </a:spcAft>
              <a:buFont typeface="Calibri" charset="0"/>
              <a:buNone/>
            </a:pPr>
            <a:r>
              <a:rPr lang="ja-JP" altLang="en-US" sz="1200" dirty="0" smtClean="0">
                <a:latin typeface="ＭＳ Ｐゴシック" charset="0"/>
              </a:rPr>
              <a:t>まず移相器と電源があって、そららを制御コンピュータで制御します。</a:t>
            </a:r>
            <a:endParaRPr lang="en-US" altLang="ja-JP" sz="1200" dirty="0" smtClean="0">
              <a:latin typeface="ＭＳ Ｐゴシック" charset="0"/>
            </a:endParaRPr>
          </a:p>
          <a:p>
            <a:pPr marL="0" marR="0" indent="0" algn="l" defTabSz="457200" rtl="0" eaLnBrk="1" fontAlgn="auto" latinLnBrk="0" hangingPunct="1">
              <a:lnSpc>
                <a:spcPct val="100000"/>
              </a:lnSpc>
              <a:spcBef>
                <a:spcPts val="0"/>
              </a:spcBef>
              <a:spcAft>
                <a:spcPts val="1200"/>
              </a:spcAft>
              <a:buClrTx/>
              <a:buSzTx/>
              <a:buFont typeface="Calibri" charset="0"/>
              <a:buNone/>
              <a:tabLst/>
              <a:defRPr/>
            </a:pPr>
            <a:r>
              <a:rPr lang="ja-JP" altLang="en-US" sz="1200" dirty="0" smtClean="0">
                <a:latin typeface="ＭＳ Ｐゴシック" charset="0"/>
              </a:rPr>
              <a:t>やりたいことは直流磁場と</a:t>
            </a:r>
            <a:r>
              <a:rPr lang="en-US" altLang="ja-JP" sz="1200" dirty="0" smtClean="0">
                <a:latin typeface="ＭＳ Ｐゴシック" charset="0"/>
              </a:rPr>
              <a:t>100Hz(10ms)</a:t>
            </a:r>
            <a:r>
              <a:rPr lang="ja-JP" altLang="en-US" sz="1200" dirty="0" smtClean="0">
                <a:latin typeface="ＭＳ Ｐゴシック" charset="0"/>
              </a:rPr>
              <a:t>の交流磁場をそれぞれ発生させ、その積分磁場が</a:t>
            </a:r>
            <a:r>
              <a:rPr lang="en-US" altLang="ja-JP" sz="1200" dirty="0" smtClean="0">
                <a:latin typeface="ＭＳ Ｐゴシック" charset="0"/>
              </a:rPr>
              <a:t>1G•cm</a:t>
            </a:r>
            <a:r>
              <a:rPr lang="ja-JP" altLang="en-US" sz="1200" dirty="0" smtClean="0">
                <a:latin typeface="ＭＳ Ｐゴシック" charset="0"/>
              </a:rPr>
              <a:t>以下であるかを確認することです。</a:t>
            </a:r>
            <a:endParaRPr lang="en-US" altLang="ja-JP" sz="1200" dirty="0" smtClean="0">
              <a:latin typeface="ＭＳ Ｐゴシック" charset="0"/>
            </a:endParaRPr>
          </a:p>
          <a:p>
            <a:pPr>
              <a:spcAft>
                <a:spcPts val="1200"/>
              </a:spcAft>
              <a:buFont typeface="Calibri" charset="0"/>
              <a:buNone/>
            </a:pPr>
            <a:r>
              <a:rPr lang="ja-JP" altLang="en-US" sz="1200" dirty="0" smtClean="0">
                <a:latin typeface="ＭＳ Ｐゴシック" charset="0"/>
              </a:rPr>
              <a:t>それに応えるためのの要求仕様としては</a:t>
            </a:r>
            <a:endParaRPr lang="en-US" altLang="ja-JP" sz="1200" dirty="0" smtClean="0">
              <a:latin typeface="ＭＳ Ｐゴシック" charset="0"/>
            </a:endParaRPr>
          </a:p>
          <a:p>
            <a:pPr>
              <a:spcAft>
                <a:spcPts val="1200"/>
              </a:spcAft>
              <a:buFont typeface="Calibri" charset="0"/>
              <a:buNone/>
            </a:pPr>
            <a:r>
              <a:rPr lang="en-US" altLang="ja-JP" sz="1200" dirty="0" smtClean="0">
                <a:latin typeface="ＭＳ Ｐゴシック" charset="0"/>
              </a:rPr>
              <a:t>(1)</a:t>
            </a:r>
            <a:r>
              <a:rPr lang="ja-JP" altLang="en-US" sz="1200" dirty="0" smtClean="0">
                <a:latin typeface="ＭＳ Ｐゴシック" charset="0"/>
              </a:rPr>
              <a:t> 電流の制御精度が</a:t>
            </a:r>
            <a:r>
              <a:rPr lang="en-US" altLang="ja-JP" sz="1200" dirty="0" smtClean="0">
                <a:latin typeface="ＭＳ Ｐゴシック" charset="0"/>
              </a:rPr>
              <a:t>1mA</a:t>
            </a:r>
            <a:r>
              <a:rPr lang="ja-JP" altLang="en-US" sz="1200" dirty="0" smtClean="0">
                <a:latin typeface="ＭＳ Ｐゴシック" charset="0"/>
              </a:rPr>
              <a:t>以下。</a:t>
            </a:r>
            <a:endParaRPr lang="en-US" altLang="ja-JP" sz="1200" dirty="0" smtClean="0">
              <a:latin typeface="ＭＳ Ｐゴシック" charset="0"/>
            </a:endParaRPr>
          </a:p>
          <a:p>
            <a:pPr>
              <a:spcAft>
                <a:spcPts val="1200"/>
              </a:spcAft>
              <a:buFont typeface="Calibri" charset="0"/>
              <a:buNone/>
            </a:pPr>
            <a:r>
              <a:rPr lang="en-US" altLang="ja-JP" sz="1200" dirty="0" smtClean="0">
                <a:latin typeface="ＭＳ Ｐゴシック" charset="0"/>
              </a:rPr>
              <a:t>(2)</a:t>
            </a:r>
            <a:r>
              <a:rPr lang="ja-JP" altLang="en-US" sz="1200" dirty="0" smtClean="0">
                <a:latin typeface="ＭＳ Ｐゴシック" charset="0"/>
              </a:rPr>
              <a:t> 磁場測定精度が</a:t>
            </a:r>
            <a:r>
              <a:rPr lang="en-US" altLang="ja-JP" sz="1200" dirty="0" smtClean="0">
                <a:latin typeface="ＭＳ Ｐゴシック" charset="0"/>
              </a:rPr>
              <a:t>1Gcm</a:t>
            </a:r>
            <a:r>
              <a:rPr lang="ja-JP" altLang="en-US" sz="1200" dirty="0" smtClean="0">
                <a:latin typeface="ＭＳ Ｐゴシック" charset="0"/>
              </a:rPr>
              <a:t>以下。</a:t>
            </a:r>
            <a:endParaRPr lang="en-US" altLang="ja-JP" sz="1200" dirty="0" smtClean="0">
              <a:latin typeface="ＭＳ Ｐゴシック" charset="0"/>
            </a:endParaRPr>
          </a:p>
          <a:p>
            <a:pPr>
              <a:spcAft>
                <a:spcPts val="1200"/>
              </a:spcAft>
              <a:buFont typeface="Calibri" charset="0"/>
              <a:buNone/>
            </a:pPr>
            <a:r>
              <a:rPr lang="en-US" altLang="ja-JP" sz="1200" dirty="0" smtClean="0">
                <a:latin typeface="ＭＳ Ｐゴシック" charset="0"/>
              </a:rPr>
              <a:t>(3) </a:t>
            </a:r>
            <a:r>
              <a:rPr lang="ja-JP" altLang="en-US" sz="1200" dirty="0" smtClean="0">
                <a:latin typeface="ＭＳ Ｐゴシック" charset="0"/>
              </a:rPr>
              <a:t>電源の制御と磁場の測定を</a:t>
            </a:r>
            <a:r>
              <a:rPr lang="en-US" altLang="ja-JP" sz="1200" dirty="0" smtClean="0">
                <a:latin typeface="ＭＳ Ｐゴシック" charset="0"/>
              </a:rPr>
              <a:t>1ms</a:t>
            </a:r>
            <a:r>
              <a:rPr lang="ja-JP" altLang="en-US" sz="1200" dirty="0" smtClean="0">
                <a:latin typeface="ＭＳ Ｐゴシック" charset="0"/>
              </a:rPr>
              <a:t>以下で同期できる。</a:t>
            </a:r>
            <a:endParaRPr lang="en-US" altLang="ja-JP" sz="1200" dirty="0" smtClean="0">
              <a:latin typeface="ＭＳ Ｐゴシック" charset="0"/>
            </a:endParaRPr>
          </a:p>
          <a:p>
            <a:pPr>
              <a:spcAft>
                <a:spcPts val="1200"/>
              </a:spcAft>
              <a:buFont typeface="Calibri" charset="0"/>
              <a:buNone/>
            </a:pPr>
            <a:r>
              <a:rPr lang="en-US" altLang="ja-JP" sz="1200" dirty="0" smtClean="0">
                <a:latin typeface="ＭＳ Ｐゴシック" charset="0"/>
              </a:rPr>
              <a:t>(4)</a:t>
            </a:r>
            <a:r>
              <a:rPr lang="ja-JP" altLang="en-US" sz="1200" dirty="0" smtClean="0">
                <a:latin typeface="ＭＳ Ｐゴシック" charset="0"/>
              </a:rPr>
              <a:t>長時間測定を行った場合にフリーズしない。</a:t>
            </a:r>
            <a:endParaRPr lang="en-US" altLang="ja-JP" sz="1200" dirty="0" smtClean="0">
              <a:latin typeface="ＭＳ Ｐゴシック" charset="0"/>
            </a:endParaRPr>
          </a:p>
          <a:p>
            <a:pPr>
              <a:spcAft>
                <a:spcPts val="1200"/>
              </a:spcAft>
              <a:buFont typeface="Calibri" charset="0"/>
              <a:buNone/>
            </a:pPr>
            <a:r>
              <a:rPr lang="ja-JP" altLang="en-US" sz="1200" dirty="0" smtClean="0">
                <a:latin typeface="ＭＳ Ｐゴシック" charset="0"/>
              </a:rPr>
              <a:t>が上げられます。</a:t>
            </a:r>
            <a:endParaRPr lang="en-US" altLang="ja-JP" sz="1200" dirty="0" smtClean="0">
              <a:latin typeface="ＭＳ Ｐゴシック" charset="0"/>
            </a:endParaRPr>
          </a:p>
          <a:p>
            <a:pPr>
              <a:spcAft>
                <a:spcPts val="1200"/>
              </a:spcAft>
              <a:buFont typeface="Calibri" charset="0"/>
              <a:buNone/>
            </a:pPr>
            <a:r>
              <a:rPr lang="en-US" altLang="ja-JP" sz="1200" dirty="0" smtClean="0">
                <a:latin typeface="ＭＳ Ｐゴシック" charset="0"/>
              </a:rPr>
              <a:t>(3)(4)</a:t>
            </a:r>
            <a:r>
              <a:rPr lang="ja-JP" altLang="en-US" sz="1200" dirty="0" smtClean="0">
                <a:latin typeface="ＭＳ Ｐゴシック" charset="0"/>
              </a:rPr>
              <a:t>は</a:t>
            </a:r>
            <a:r>
              <a:rPr lang="en-US" altLang="ja-JP" sz="1200" dirty="0" smtClean="0">
                <a:latin typeface="ＭＳ Ｐゴシック" charset="0"/>
              </a:rPr>
              <a:t>Windows PC</a:t>
            </a:r>
            <a:r>
              <a:rPr lang="ja-JP" altLang="en-US" sz="1200" dirty="0" smtClean="0">
                <a:latin typeface="ＭＳ Ｐゴシック" charset="0"/>
              </a:rPr>
              <a:t>では難しいです。</a:t>
            </a:r>
            <a:endParaRPr lang="en-US" altLang="ja-JP" sz="1200" dirty="0" smtClean="0">
              <a:latin typeface="ＭＳ Ｐゴシック" charset="0"/>
            </a:endParaRPr>
          </a:p>
          <a:p>
            <a:pPr>
              <a:spcAft>
                <a:spcPts val="1200"/>
              </a:spcAft>
              <a:buFont typeface="Calibri" charset="0"/>
              <a:buNone/>
            </a:pPr>
            <a:endParaRPr lang="en-US" altLang="ja-JP" sz="1200" dirty="0" smtClean="0">
              <a:latin typeface="ＭＳ Ｐゴシック" charset="0"/>
            </a:endParaRPr>
          </a:p>
          <a:p>
            <a:pPr>
              <a:spcAft>
                <a:spcPts val="1200"/>
              </a:spcAft>
              <a:buFont typeface="Calibri" charset="0"/>
              <a:buNone/>
            </a:pPr>
            <a:endParaRPr kumimoji="1" lang="ja-JP" altLang="en-US" dirty="0"/>
          </a:p>
          <a:p>
            <a:pPr>
              <a:spcAft>
                <a:spcPts val="1200"/>
              </a:spcAft>
              <a:buFont typeface="Calibri" charset="0"/>
              <a:buNone/>
            </a:pPr>
            <a:r>
              <a:rPr kumimoji="1" lang="ja-JP" altLang="en-US" dirty="0"/>
              <a:t>----- 会議メモ (14/03/15 00:59) -----</a:t>
            </a:r>
          </a:p>
          <a:p>
            <a:pPr>
              <a:spcAft>
                <a:spcPts val="1200"/>
              </a:spcAft>
              <a:buFont typeface="Calibri" charset="0"/>
              <a:buNone/>
            </a:pPr>
            <a:r>
              <a:rPr kumimoji="1" lang="ja-JP" altLang="en-US" dirty="0"/>
              <a:t>45秒</a:t>
            </a:r>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9</a:t>
            </a:fld>
            <a:endParaRPr kumimoji="1" lang="ja-JP" altLang="en-US"/>
          </a:p>
        </p:txBody>
      </p:sp>
    </p:spTree>
    <p:extLst>
      <p:ext uri="{BB962C8B-B14F-4D97-AF65-F5344CB8AC3E}">
        <p14:creationId xmlns:p14="http://schemas.microsoft.com/office/powerpoint/2010/main" val="2266829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そこで我々は</a:t>
            </a:r>
            <a:r>
              <a:rPr kumimoji="1" lang="en-US" altLang="ja-JP" dirty="0" smtClean="0"/>
              <a:t>RTOS</a:t>
            </a:r>
            <a:r>
              <a:rPr kumimoji="1" lang="ja-JP" altLang="en-US" dirty="0" smtClean="0"/>
              <a:t>を使う事にしました。</a:t>
            </a:r>
            <a:endParaRPr kumimoji="1" lang="en-US" altLang="ja-JP" dirty="0" smtClean="0"/>
          </a:p>
          <a:p>
            <a:r>
              <a:rPr kumimoji="1" lang="ja-JP" altLang="en-US" dirty="0" smtClean="0"/>
              <a:t>ソフトウェアにおけるリアルタイムとは定めれた時間内に処理を確実に実効できる「確定性」と長時間の運転においえて安定に動作を保証する「信頼性」の</a:t>
            </a:r>
            <a:r>
              <a:rPr kumimoji="1" lang="en-US" altLang="ja-JP" dirty="0" smtClean="0"/>
              <a:t>2</a:t>
            </a:r>
            <a:r>
              <a:rPr kumimoji="1" lang="ja-JP" altLang="en-US" dirty="0" smtClean="0"/>
              <a:t>つを兼ね備えている事を意味します。</a:t>
            </a:r>
            <a:endParaRPr kumimoji="1" lang="en-US" altLang="ja-JP" dirty="0" smtClean="0"/>
          </a:p>
          <a:p>
            <a:r>
              <a:rPr kumimoji="1" lang="ja-JP" altLang="en-US" dirty="0" smtClean="0"/>
              <a:t>そしてリアルタイム</a:t>
            </a:r>
            <a:r>
              <a:rPr kumimoji="1" lang="en-US" altLang="ja-JP" dirty="0" smtClean="0"/>
              <a:t>OS</a:t>
            </a:r>
            <a:r>
              <a:rPr kumimoji="1" lang="ja-JP" altLang="en-US" dirty="0" smtClean="0"/>
              <a:t>とは処理を高確定高信頼に実効するための機能を搭載した</a:t>
            </a:r>
            <a:r>
              <a:rPr kumimoji="1" lang="en-US" altLang="ja-JP" dirty="0" smtClean="0"/>
              <a:t>OS</a:t>
            </a:r>
            <a:r>
              <a:rPr kumimoji="1" lang="ja-JP" altLang="en-US" dirty="0" smtClean="0"/>
              <a:t>です。</a:t>
            </a:r>
            <a:endParaRPr kumimoji="1" lang="en-US" altLang="ja-JP" dirty="0" smtClean="0"/>
          </a:p>
          <a:p>
            <a:r>
              <a:rPr kumimoji="1" lang="ja-JP" altLang="en-US" dirty="0" smtClean="0"/>
              <a:t>代表的なものに</a:t>
            </a:r>
            <a:r>
              <a:rPr kumimoji="1" lang="en-US" altLang="ja-JP" dirty="0" smtClean="0"/>
              <a:t>Wind</a:t>
            </a:r>
            <a:r>
              <a:rPr kumimoji="1" lang="en-US" altLang="ja-JP" baseline="0" dirty="0" smtClean="0"/>
              <a:t> River</a:t>
            </a:r>
            <a:r>
              <a:rPr kumimoji="1" lang="ja-JP" altLang="en-US" baseline="0" dirty="0" smtClean="0"/>
              <a:t>社の</a:t>
            </a:r>
            <a:r>
              <a:rPr kumimoji="1" lang="en-US" altLang="ja-JP" dirty="0" err="1" smtClean="0"/>
              <a:t>VxWorks</a:t>
            </a:r>
            <a:r>
              <a:rPr kumimoji="1" lang="ja-JP" altLang="en-US" dirty="0" smtClean="0"/>
              <a:t>があります。</a:t>
            </a:r>
            <a:endParaRPr kumimoji="1" lang="en-US" altLang="ja-JP" dirty="0" smtClean="0"/>
          </a:p>
          <a:p>
            <a:r>
              <a:rPr kumimoji="1" lang="ja-JP" altLang="en-US" dirty="0" smtClean="0"/>
              <a:t>この</a:t>
            </a:r>
            <a:r>
              <a:rPr kumimoji="1" lang="en-US" altLang="ja-JP" dirty="0" smtClean="0"/>
              <a:t>OS</a:t>
            </a:r>
            <a:r>
              <a:rPr kumimoji="1" lang="ja-JP" altLang="en-US" dirty="0" smtClean="0"/>
              <a:t>上で実効できるプログラムを作るためには高額で熟練を要する専用の開発環境が必要ですが、</a:t>
            </a:r>
            <a:endParaRPr kumimoji="1" lang="en-US" altLang="ja-JP" dirty="0" smtClean="0"/>
          </a:p>
          <a:p>
            <a:r>
              <a:rPr kumimoji="1" lang="ja-JP" altLang="en-US" dirty="0" smtClean="0"/>
              <a:t>現在、</a:t>
            </a:r>
            <a:r>
              <a:rPr kumimoji="1" lang="en-US" altLang="ja-JP" dirty="0" err="1" smtClean="0"/>
              <a:t>LabVIEW</a:t>
            </a:r>
            <a:r>
              <a:rPr kumimoji="1" lang="en-US" altLang="ja-JP" baseline="0" dirty="0" smtClean="0"/>
              <a:t> RT</a:t>
            </a:r>
            <a:r>
              <a:rPr kumimoji="1" lang="ja-JP" altLang="en-US" baseline="0" dirty="0" smtClean="0"/>
              <a:t>というソフトがあって、</a:t>
            </a:r>
            <a:r>
              <a:rPr kumimoji="1" lang="en-US" altLang="ja-JP" baseline="0" dirty="0" smtClean="0"/>
              <a:t>Windows</a:t>
            </a:r>
            <a:r>
              <a:rPr kumimoji="1" lang="ja-JP" altLang="en-US" baseline="0" dirty="0" smtClean="0"/>
              <a:t>用の</a:t>
            </a:r>
            <a:r>
              <a:rPr kumimoji="1" lang="en-US" altLang="ja-JP" baseline="0" dirty="0" err="1" smtClean="0"/>
              <a:t>LabVIEW</a:t>
            </a:r>
            <a:r>
              <a:rPr kumimoji="1" lang="ja-JP" altLang="en-US" baseline="0" dirty="0" smtClean="0"/>
              <a:t>と同じ感覚で</a:t>
            </a:r>
            <a:r>
              <a:rPr kumimoji="1" lang="en-US" altLang="ja-JP" baseline="0" dirty="0" smtClean="0"/>
              <a:t>RT</a:t>
            </a:r>
            <a:r>
              <a:rPr kumimoji="1" lang="ja-JP" altLang="en-US" baseline="0" dirty="0" smtClean="0"/>
              <a:t>用のソフトが作れることができます。</a:t>
            </a:r>
            <a:endParaRPr kumimoji="1" lang="en-US" altLang="ja-JP" baseline="0" dirty="0" smtClean="0"/>
          </a:p>
          <a:p>
            <a:endParaRPr kumimoji="1" lang="ja-JP" altLang="en-US" baseline="0" dirty="0" smtClean="0"/>
          </a:p>
          <a:p>
            <a:r>
              <a:rPr kumimoji="1" lang="ja-JP" altLang="en-US" baseline="0" dirty="0" smtClean="0"/>
              <a:t>----- 会議メモ (14/03/15 00:59) -----</a:t>
            </a:r>
          </a:p>
          <a:p>
            <a:r>
              <a:rPr kumimoji="1" lang="ja-JP" altLang="en-US" baseline="0" dirty="0" smtClean="0"/>
              <a:t>45秒</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F98595B8-6981-E743-9DCC-599C90826493}" type="slidenum">
              <a:rPr kumimoji="1" lang="ja-JP" altLang="en-US" smtClean="0"/>
              <a:t>10</a:t>
            </a:fld>
            <a:endParaRPr kumimoji="1" lang="ja-JP" altLang="en-US"/>
          </a:p>
        </p:txBody>
      </p:sp>
    </p:spTree>
    <p:extLst>
      <p:ext uri="{BB962C8B-B14F-4D97-AF65-F5344CB8AC3E}">
        <p14:creationId xmlns:p14="http://schemas.microsoft.com/office/powerpoint/2010/main" val="179850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154017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348098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30530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236941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90292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374405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421061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365461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299788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152418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DEFC649-A4F5-2F43-8770-775579C90B8B}" type="datetimeFigureOut">
              <a:rPr kumimoji="1" lang="ja-JP" altLang="en-US" smtClean="0"/>
              <a:t>14/03/20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1781313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FC649-A4F5-2F43-8770-775579C90B8B}" type="datetimeFigureOut">
              <a:rPr kumimoji="1" lang="ja-JP" altLang="en-US" smtClean="0"/>
              <a:t>14/03/20</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91459-4195-0447-B709-2DFE2178E228}" type="slidenum">
              <a:rPr kumimoji="1" lang="ja-JP" altLang="en-US" smtClean="0"/>
              <a:t>‹#›</a:t>
            </a:fld>
            <a:endParaRPr kumimoji="1" lang="ja-JP" altLang="en-US"/>
          </a:p>
        </p:txBody>
      </p:sp>
    </p:spTree>
    <p:extLst>
      <p:ext uri="{BB962C8B-B14F-4D97-AF65-F5344CB8AC3E}">
        <p14:creationId xmlns:p14="http://schemas.microsoft.com/office/powerpoint/2010/main" val="3787349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6.jpeg"/><Relationship Id="rId5" Type="http://schemas.openxmlformats.org/officeDocument/2006/relationships/oleObject" Target="../embeddings/oleObject8.bin"/><Relationship Id="rId6" Type="http://schemas.openxmlformats.org/officeDocument/2006/relationships/image" Target="../media/image14.emf"/><Relationship Id="rId7" Type="http://schemas.openxmlformats.org/officeDocument/2006/relationships/oleObject" Target="../embeddings/oleObject9.bin"/><Relationship Id="rId8"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5.png"/><Relationship Id="rId5" Type="http://schemas.openxmlformats.org/officeDocument/2006/relationships/image" Target="../media/image26.jpeg"/><Relationship Id="rId6" Type="http://schemas.openxmlformats.org/officeDocument/2006/relationships/image" Target="../media/image35.png"/><Relationship Id="rId7" Type="http://schemas.openxmlformats.org/officeDocument/2006/relationships/image" Target="../media/image32.png"/><Relationship Id="rId8"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5.bin"/><Relationship Id="rId13"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0"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9.jpeg"/><Relationship Id="rId5" Type="http://schemas.openxmlformats.org/officeDocument/2006/relationships/oleObject" Target="../embeddings/oleObject6.bin"/><Relationship Id="rId6" Type="http://schemas.openxmlformats.org/officeDocument/2006/relationships/image" Target="../media/image7.emf"/><Relationship Id="rId7" Type="http://schemas.openxmlformats.org/officeDocument/2006/relationships/oleObject" Target="../embeddings/oleObject7.bin"/><Relationship Id="rId8"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3687" y="1776826"/>
            <a:ext cx="7875421" cy="1470025"/>
          </a:xfrm>
        </p:spPr>
        <p:txBody>
          <a:bodyPr>
            <a:normAutofit/>
          </a:bodyPr>
          <a:lstStyle/>
          <a:p>
            <a:pPr>
              <a:spcBef>
                <a:spcPts val="600"/>
              </a:spcBef>
            </a:pPr>
            <a:r>
              <a:rPr lang="en-US" altLang="ja-JP" dirty="0" err="1">
                <a:latin typeface="Arial"/>
                <a:cs typeface="Arial"/>
              </a:rPr>
              <a:t>LabVIEW</a:t>
            </a:r>
            <a:r>
              <a:rPr lang="ja-JP" altLang="en-US" dirty="0">
                <a:latin typeface="Arial"/>
                <a:cs typeface="Arial"/>
              </a:rPr>
              <a:t>を</a:t>
            </a:r>
            <a:r>
              <a:rPr lang="ja-JP" altLang="en-US" dirty="0" smtClean="0">
                <a:latin typeface="Arial"/>
                <a:cs typeface="Arial"/>
              </a:rPr>
              <a:t>用いた</a:t>
            </a:r>
            <a:r>
              <a:rPr lang="en-US" altLang="ja-JP" dirty="0" smtClean="0">
                <a:latin typeface="Arial"/>
                <a:cs typeface="Arial"/>
              </a:rPr>
              <a:t/>
            </a:r>
            <a:br>
              <a:rPr lang="en-US" altLang="ja-JP" dirty="0" smtClean="0">
                <a:latin typeface="Arial"/>
                <a:cs typeface="Arial"/>
              </a:rPr>
            </a:br>
            <a:r>
              <a:rPr lang="ja-JP" altLang="en-US" dirty="0" smtClean="0">
                <a:latin typeface="Arial"/>
                <a:cs typeface="Arial"/>
              </a:rPr>
              <a:t>測定</a:t>
            </a:r>
            <a:r>
              <a:rPr lang="ja-JP" altLang="en-US" dirty="0">
                <a:latin typeface="Arial"/>
                <a:cs typeface="Arial"/>
              </a:rPr>
              <a:t>システムの</a:t>
            </a:r>
            <a:r>
              <a:rPr lang="ja-JP" altLang="en-US" dirty="0" smtClean="0">
                <a:latin typeface="Arial"/>
                <a:cs typeface="Arial"/>
              </a:rPr>
              <a:t>開発</a:t>
            </a:r>
            <a:endParaRPr kumimoji="1" lang="ja-JP" altLang="en-US" dirty="0">
              <a:latin typeface="Arial"/>
              <a:cs typeface="Arial"/>
            </a:endParaRPr>
          </a:p>
        </p:txBody>
      </p:sp>
      <p:sp>
        <p:nvSpPr>
          <p:cNvPr id="3" name="サブタイトル 2"/>
          <p:cNvSpPr>
            <a:spLocks noGrp="1"/>
          </p:cNvSpPr>
          <p:nvPr>
            <p:ph type="subTitle" idx="1"/>
          </p:nvPr>
        </p:nvSpPr>
        <p:spPr/>
        <p:txBody>
          <a:bodyPr/>
          <a:lstStyle/>
          <a:p>
            <a:r>
              <a:rPr lang="ja-JP" altLang="en-US" dirty="0" smtClean="0">
                <a:solidFill>
                  <a:schemeClr val="tx1"/>
                </a:solidFill>
              </a:rPr>
              <a:t>極限コヒーレント光科学研究センター</a:t>
            </a:r>
            <a:endParaRPr lang="en-US" altLang="ja-JP" dirty="0" smtClean="0">
              <a:solidFill>
                <a:schemeClr val="tx1"/>
              </a:solidFill>
            </a:endParaRPr>
          </a:p>
          <a:p>
            <a:r>
              <a:rPr kumimoji="1" lang="ja-JP" altLang="en-US" dirty="0" smtClean="0">
                <a:solidFill>
                  <a:schemeClr val="tx1"/>
                </a:solidFill>
              </a:rPr>
              <a:t>小林研究室</a:t>
            </a:r>
            <a:endParaRPr kumimoji="1" lang="en-US" altLang="ja-JP" dirty="0" smtClean="0">
              <a:solidFill>
                <a:schemeClr val="tx1"/>
              </a:solidFill>
            </a:endParaRPr>
          </a:p>
          <a:p>
            <a:r>
              <a:rPr lang="ja-JP" altLang="en-US" dirty="0" smtClean="0">
                <a:solidFill>
                  <a:schemeClr val="tx1"/>
                </a:solidFill>
              </a:rPr>
              <a:t>伊藤</a:t>
            </a:r>
            <a:r>
              <a:rPr lang="en-US" altLang="ja-JP" dirty="0" smtClean="0">
                <a:solidFill>
                  <a:schemeClr val="tx1"/>
                </a:solidFill>
              </a:rPr>
              <a:t> </a:t>
            </a:r>
            <a:r>
              <a:rPr lang="ja-JP" altLang="en-US" dirty="0" smtClean="0">
                <a:solidFill>
                  <a:schemeClr val="tx1"/>
                </a:solidFill>
              </a:rPr>
              <a:t>功</a:t>
            </a:r>
            <a:endParaRPr kumimoji="1" lang="ja-JP" altLang="en-US" dirty="0">
              <a:solidFill>
                <a:schemeClr val="tx1"/>
              </a:solidFill>
            </a:endParaRPr>
          </a:p>
        </p:txBody>
      </p:sp>
      <p:sp>
        <p:nvSpPr>
          <p:cNvPr id="4" name="日付プレースホルダー 3"/>
          <p:cNvSpPr>
            <a:spLocks noGrp="1"/>
          </p:cNvSpPr>
          <p:nvPr>
            <p:ph type="dt" sz="half" idx="10"/>
          </p:nvPr>
        </p:nvSpPr>
        <p:spPr/>
        <p:txBody>
          <a:bodyPr/>
          <a:lstStyle/>
          <a:p>
            <a:r>
              <a:rPr kumimoji="1" lang="en-US" altLang="ja-JP" smtClean="0">
                <a:solidFill>
                  <a:schemeClr val="tx1"/>
                </a:solidFill>
                <a:latin typeface="Arial"/>
                <a:cs typeface="Arial"/>
              </a:rPr>
              <a:t>14/03/17</a:t>
            </a:r>
            <a:endParaRPr kumimoji="1" lang="ja-JP" altLang="en-US">
              <a:solidFill>
                <a:schemeClr val="tx1"/>
              </a:solidFill>
              <a:latin typeface="Arial"/>
              <a:cs typeface="Arial"/>
            </a:endParaRPr>
          </a:p>
        </p:txBody>
      </p:sp>
      <p:sp>
        <p:nvSpPr>
          <p:cNvPr id="5" name="フッター プレースホルダー 4"/>
          <p:cNvSpPr>
            <a:spLocks noGrp="1"/>
          </p:cNvSpPr>
          <p:nvPr>
            <p:ph type="ftr" sz="quarter" idx="11"/>
          </p:nvPr>
        </p:nvSpPr>
        <p:spPr>
          <a:xfrm>
            <a:off x="3384550" y="6356351"/>
            <a:ext cx="3714750" cy="365125"/>
          </a:xfrm>
        </p:spPr>
        <p:txBody>
          <a:bodyPr/>
          <a:lstStyle/>
          <a:p>
            <a:r>
              <a:rPr kumimoji="1" lang="ja-JP" altLang="en-US" smtClean="0">
                <a:solidFill>
                  <a:schemeClr val="tx1"/>
                </a:solidFill>
                <a:latin typeface="Arial"/>
                <a:cs typeface="Arial"/>
              </a:rPr>
              <a:t>平成</a:t>
            </a:r>
            <a:r>
              <a:rPr kumimoji="1" lang="en-US" altLang="ja-JP" smtClean="0">
                <a:solidFill>
                  <a:schemeClr val="tx1"/>
                </a:solidFill>
                <a:latin typeface="Arial"/>
                <a:cs typeface="Arial"/>
              </a:rPr>
              <a:t>25</a:t>
            </a:r>
            <a:r>
              <a:rPr kumimoji="1" lang="ja-JP" altLang="en-US" smtClean="0">
                <a:solidFill>
                  <a:schemeClr val="tx1"/>
                </a:solidFill>
                <a:latin typeface="Arial"/>
                <a:cs typeface="Arial"/>
              </a:rPr>
              <a:t>年度「東京大学物性</a:t>
            </a:r>
            <a:r>
              <a:rPr lang="ja-JP" altLang="en-US" smtClean="0">
                <a:solidFill>
                  <a:schemeClr val="tx1"/>
                </a:solidFill>
                <a:latin typeface="Arial"/>
                <a:cs typeface="Arial"/>
              </a:rPr>
              <a:t>研究所</a:t>
            </a:r>
            <a:r>
              <a:rPr kumimoji="1" lang="ja-JP" altLang="en-US" smtClean="0">
                <a:solidFill>
                  <a:schemeClr val="tx1"/>
                </a:solidFill>
                <a:latin typeface="Arial"/>
                <a:cs typeface="Arial"/>
              </a:rPr>
              <a:t>所長賞」授与式</a:t>
            </a:r>
            <a:endParaRPr kumimoji="1" lang="ja-JP" altLang="en-US" dirty="0">
              <a:solidFill>
                <a:schemeClr val="tx1"/>
              </a:solidFill>
              <a:latin typeface="Arial"/>
              <a:cs typeface="Arial"/>
            </a:endParaRPr>
          </a:p>
        </p:txBody>
      </p:sp>
      <p:sp>
        <p:nvSpPr>
          <p:cNvPr id="6" name="スライド番号プレースホルダー 5"/>
          <p:cNvSpPr>
            <a:spLocks noGrp="1"/>
          </p:cNvSpPr>
          <p:nvPr>
            <p:ph type="sldNum" sz="quarter" idx="12"/>
          </p:nvPr>
        </p:nvSpPr>
        <p:spPr/>
        <p:txBody>
          <a:bodyPr/>
          <a:lstStyle/>
          <a:p>
            <a:fld id="{81391459-4195-0447-B709-2DFE2178E228}" type="slidenum">
              <a:rPr kumimoji="1" lang="ja-JP" altLang="en-US" smtClean="0">
                <a:solidFill>
                  <a:schemeClr val="tx1"/>
                </a:solidFill>
                <a:latin typeface="Arial"/>
                <a:cs typeface="Arial"/>
              </a:rPr>
              <a:t>1</a:t>
            </a:fld>
            <a:endParaRPr kumimoji="1" lang="ja-JP" altLang="en-US" dirty="0">
              <a:solidFill>
                <a:schemeClr val="tx1"/>
              </a:solidFill>
              <a:latin typeface="Arial"/>
              <a:cs typeface="Arial"/>
            </a:endParaRPr>
          </a:p>
        </p:txBody>
      </p:sp>
    </p:spTree>
    <p:extLst>
      <p:ext uri="{BB962C8B-B14F-4D97-AF65-F5344CB8AC3E}">
        <p14:creationId xmlns:p14="http://schemas.microsoft.com/office/powerpoint/2010/main" val="153703170"/>
      </p:ext>
    </p:extLst>
  </p:cSld>
  <p:clrMapOvr>
    <a:masterClrMapping/>
  </p:clrMapOvr>
  <mc:AlternateContent xmlns:mc="http://schemas.openxmlformats.org/markup-compatibility/2006" xmlns:p14="http://schemas.microsoft.com/office/powerpoint/2010/main">
    <mc:Choice Requires="p14">
      <p:transition spd="slow" p14:dur="2000" advTm="9002"/>
    </mc:Choice>
    <mc:Fallback xmlns="">
      <p:transition xmlns:p14="http://schemas.microsoft.com/office/powerpoint/2010/main" spd="slow" advTm="9002"/>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kumimoji="1" lang="en-US" altLang="ja-JP" sz="4000" dirty="0" smtClean="0">
                <a:latin typeface="Arial"/>
                <a:cs typeface="Arial"/>
              </a:rPr>
              <a:t>Real-Time</a:t>
            </a:r>
            <a:r>
              <a:rPr lang="en-US" altLang="ja-JP" sz="4000" dirty="0">
                <a:latin typeface="Arial"/>
                <a:cs typeface="Arial"/>
              </a:rPr>
              <a:t> </a:t>
            </a:r>
            <a:r>
              <a:rPr lang="en-US" altLang="ja-JP" sz="4000" dirty="0" smtClean="0">
                <a:latin typeface="Arial"/>
                <a:cs typeface="Arial"/>
              </a:rPr>
              <a:t>OS</a:t>
            </a:r>
            <a:endParaRPr kumimoji="1" lang="ja-JP" altLang="en-US" sz="4000" dirty="0">
              <a:latin typeface="Arial"/>
              <a:cs typeface="Arial"/>
            </a:endParaRPr>
          </a:p>
        </p:txBody>
      </p:sp>
      <p:sp>
        <p:nvSpPr>
          <p:cNvPr id="8" name="テキスト ボックス 7"/>
          <p:cNvSpPr txBox="1"/>
          <p:nvPr/>
        </p:nvSpPr>
        <p:spPr>
          <a:xfrm>
            <a:off x="1124776" y="1026950"/>
            <a:ext cx="7760037" cy="2262158"/>
          </a:xfrm>
          <a:prstGeom prst="rect">
            <a:avLst/>
          </a:prstGeom>
          <a:noFill/>
        </p:spPr>
        <p:txBody>
          <a:bodyPr wrap="square" rtlCol="0">
            <a:spAutoFit/>
          </a:bodyPr>
          <a:lstStyle/>
          <a:p>
            <a:pPr>
              <a:spcBef>
                <a:spcPts val="600"/>
              </a:spcBef>
            </a:pPr>
            <a:r>
              <a:rPr kumimoji="1" lang="en-US" altLang="ja-JP" sz="2400" b="1" u="sng" dirty="0" smtClean="0">
                <a:latin typeface="Arial"/>
                <a:cs typeface="Arial"/>
              </a:rPr>
              <a:t>Real Time</a:t>
            </a:r>
          </a:p>
          <a:p>
            <a:pPr lvl="1">
              <a:spcBef>
                <a:spcPts val="600"/>
              </a:spcBef>
            </a:pPr>
            <a:r>
              <a:rPr lang="ja-JP" altLang="en-US" sz="2000" dirty="0" smtClean="0">
                <a:solidFill>
                  <a:srgbClr val="FF0000"/>
                </a:solidFill>
                <a:latin typeface="Arial"/>
                <a:cs typeface="Arial"/>
              </a:rPr>
              <a:t>「確定性」</a:t>
            </a:r>
            <a:r>
              <a:rPr lang="en-US" altLang="ja-JP" sz="2000" dirty="0" smtClean="0">
                <a:latin typeface="Arial"/>
                <a:cs typeface="Arial"/>
              </a:rPr>
              <a:t>=&gt;</a:t>
            </a:r>
            <a:r>
              <a:rPr lang="ja-JP" altLang="en-US" sz="2000" dirty="0" smtClean="0">
                <a:latin typeface="Arial"/>
                <a:cs typeface="Arial"/>
              </a:rPr>
              <a:t>定められた時間内に確実に処理を行えること。</a:t>
            </a:r>
            <a:endParaRPr lang="en-US" altLang="ja-JP" sz="2000" dirty="0" smtClean="0">
              <a:latin typeface="Arial"/>
              <a:cs typeface="Arial"/>
            </a:endParaRPr>
          </a:p>
          <a:p>
            <a:pPr lvl="1">
              <a:spcBef>
                <a:spcPts val="600"/>
              </a:spcBef>
            </a:pPr>
            <a:r>
              <a:rPr kumimoji="1" lang="ja-JP" altLang="en-US" sz="2000" dirty="0" smtClean="0">
                <a:solidFill>
                  <a:srgbClr val="FF0000"/>
                </a:solidFill>
                <a:latin typeface="Arial"/>
                <a:cs typeface="Arial"/>
              </a:rPr>
              <a:t>「信頼性」</a:t>
            </a:r>
            <a:r>
              <a:rPr lang="en-US" altLang="ja-JP" sz="2000" dirty="0" smtClean="0">
                <a:latin typeface="Arial"/>
                <a:cs typeface="Arial"/>
              </a:rPr>
              <a:t>=&gt;</a:t>
            </a:r>
            <a:r>
              <a:rPr lang="ja-JP" altLang="en-US" sz="2000" dirty="0" smtClean="0">
                <a:latin typeface="Arial"/>
                <a:cs typeface="Arial"/>
              </a:rPr>
              <a:t>長時間の運転において安定した動作を保証すること。</a:t>
            </a:r>
            <a:endParaRPr kumimoji="1" lang="en-US" altLang="ja-JP" sz="2000" dirty="0">
              <a:latin typeface="Arial"/>
              <a:cs typeface="Arial"/>
            </a:endParaRPr>
          </a:p>
          <a:p>
            <a:pPr>
              <a:spcBef>
                <a:spcPts val="600"/>
              </a:spcBef>
            </a:pPr>
            <a:endParaRPr lang="en-US" altLang="ja-JP" sz="800" b="1" u="sng" dirty="0" smtClean="0">
              <a:latin typeface="Arial"/>
              <a:cs typeface="Arial"/>
            </a:endParaRPr>
          </a:p>
          <a:p>
            <a:pPr>
              <a:spcBef>
                <a:spcPts val="600"/>
              </a:spcBef>
            </a:pPr>
            <a:r>
              <a:rPr lang="en-US" altLang="ja-JP" sz="2400" b="1" u="sng" dirty="0" smtClean="0">
                <a:latin typeface="Arial"/>
                <a:cs typeface="Arial"/>
              </a:rPr>
              <a:t>Real Time OS</a:t>
            </a:r>
          </a:p>
          <a:p>
            <a:pPr>
              <a:spcBef>
                <a:spcPts val="600"/>
              </a:spcBef>
            </a:pPr>
            <a:r>
              <a:rPr lang="en-US" altLang="ja-JP" sz="2000" dirty="0" smtClean="0">
                <a:latin typeface="Arial"/>
                <a:cs typeface="Arial"/>
              </a:rPr>
              <a:t>	</a:t>
            </a:r>
            <a:r>
              <a:rPr lang="ja-JP" altLang="en-US" sz="2000" dirty="0" smtClean="0">
                <a:latin typeface="Arial"/>
                <a:cs typeface="Arial"/>
              </a:rPr>
              <a:t>処理を</a:t>
            </a:r>
            <a:r>
              <a:rPr lang="ja-JP" altLang="en-US" sz="2000" dirty="0" smtClean="0">
                <a:solidFill>
                  <a:srgbClr val="FF0000"/>
                </a:solidFill>
                <a:latin typeface="Arial"/>
                <a:cs typeface="Arial"/>
              </a:rPr>
              <a:t>高確定</a:t>
            </a:r>
            <a:r>
              <a:rPr lang="en-US" altLang="ja-JP" sz="2000" dirty="0" smtClean="0">
                <a:solidFill>
                  <a:srgbClr val="FF0000"/>
                </a:solidFill>
                <a:latin typeface="Arial"/>
                <a:cs typeface="Arial"/>
              </a:rPr>
              <a:t>•</a:t>
            </a:r>
            <a:r>
              <a:rPr lang="ja-JP" altLang="en-US" sz="2000" dirty="0" smtClean="0">
                <a:solidFill>
                  <a:srgbClr val="FF0000"/>
                </a:solidFill>
                <a:latin typeface="Arial"/>
                <a:cs typeface="Arial"/>
              </a:rPr>
              <a:t>高信頼</a:t>
            </a:r>
            <a:r>
              <a:rPr lang="ja-JP" altLang="en-US" sz="2000" dirty="0" smtClean="0">
                <a:latin typeface="Arial"/>
                <a:cs typeface="Arial"/>
              </a:rPr>
              <a:t>に実効するための機能を搭載した</a:t>
            </a:r>
            <a:r>
              <a:rPr lang="en-US" altLang="ja-JP" sz="2000" dirty="0" smtClean="0">
                <a:latin typeface="Arial"/>
                <a:cs typeface="Arial"/>
              </a:rPr>
              <a:t>OS</a:t>
            </a:r>
            <a:r>
              <a:rPr lang="ja-JP" altLang="en-US" sz="2000" dirty="0" smtClean="0">
                <a:latin typeface="Arial"/>
                <a:cs typeface="Arial"/>
              </a:rPr>
              <a:t>。</a:t>
            </a:r>
            <a:endParaRPr lang="en-US" altLang="ja-JP" sz="2000" dirty="0" smtClean="0">
              <a:latin typeface="Arial"/>
              <a:cs typeface="Arial"/>
            </a:endParaRPr>
          </a:p>
        </p:txBody>
      </p:sp>
      <p:pic>
        <p:nvPicPr>
          <p:cNvPr id="5" name="図 4"/>
          <p:cNvPicPr>
            <a:picLocks noChangeAspect="1"/>
          </p:cNvPicPr>
          <p:nvPr/>
        </p:nvPicPr>
        <p:blipFill>
          <a:blip r:embed="rId3"/>
          <a:stretch>
            <a:fillRect/>
          </a:stretch>
        </p:blipFill>
        <p:spPr>
          <a:xfrm>
            <a:off x="656836" y="3977961"/>
            <a:ext cx="3745749" cy="2022705"/>
          </a:xfrm>
          <a:prstGeom prst="rect">
            <a:avLst/>
          </a:prstGeom>
        </p:spPr>
      </p:pic>
      <p:pic>
        <p:nvPicPr>
          <p:cNvPr id="9" name="図 15" descr="060630_lg_lv_realtime.gif"/>
          <p:cNvPicPr>
            <a:picLocks noChangeAspect="1"/>
          </p:cNvPicPr>
          <p:nvPr/>
        </p:nvPicPr>
        <p:blipFill>
          <a:blip r:embed="rId4">
            <a:extLst>
              <a:ext uri="{28A0092B-C50C-407E-A947-70E740481C1C}">
                <a14:useLocalDpi xmlns:a14="http://schemas.microsoft.com/office/drawing/2010/main" val="0"/>
              </a:ext>
            </a:extLst>
          </a:blip>
          <a:srcRect l="53442" t="13245" r="5164" b="10239"/>
          <a:stretch>
            <a:fillRect/>
          </a:stretch>
        </p:blipFill>
        <p:spPr bwMode="auto">
          <a:xfrm>
            <a:off x="5855836" y="4102766"/>
            <a:ext cx="3313752" cy="21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3" descr="060630_lg_lv_realtime.gif"/>
          <p:cNvPicPr>
            <a:picLocks noChangeAspect="1"/>
          </p:cNvPicPr>
          <p:nvPr/>
        </p:nvPicPr>
        <p:blipFill>
          <a:blip r:embed="rId4">
            <a:extLst>
              <a:ext uri="{28A0092B-C50C-407E-A947-70E740481C1C}">
                <a14:useLocalDpi xmlns:a14="http://schemas.microsoft.com/office/drawing/2010/main" val="0"/>
              </a:ext>
            </a:extLst>
          </a:blip>
          <a:srcRect l="5525" t="15894" r="58447" b="47580"/>
          <a:stretch>
            <a:fillRect/>
          </a:stretch>
        </p:blipFill>
        <p:spPr bwMode="auto">
          <a:xfrm>
            <a:off x="6385075" y="3427217"/>
            <a:ext cx="2447544" cy="87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5855836" y="6099636"/>
            <a:ext cx="3775636" cy="707886"/>
          </a:xfrm>
          <a:prstGeom prst="rect">
            <a:avLst/>
          </a:prstGeom>
          <a:noFill/>
        </p:spPr>
        <p:txBody>
          <a:bodyPr wrap="square" rtlCol="0">
            <a:spAutoFit/>
          </a:bodyPr>
          <a:lstStyle/>
          <a:p>
            <a:pPr algn="ctr"/>
            <a:r>
              <a:rPr lang="en-US" altLang="ja-JP" sz="2000" dirty="0" smtClean="0">
                <a:solidFill>
                  <a:srgbClr val="000000"/>
                </a:solidFill>
                <a:latin typeface="Arial"/>
                <a:cs typeface="Arial"/>
              </a:rPr>
              <a:t>Windows</a:t>
            </a:r>
            <a:r>
              <a:rPr lang="ja-JP" altLang="en-US" sz="2000" dirty="0" smtClean="0">
                <a:solidFill>
                  <a:srgbClr val="000000"/>
                </a:solidFill>
                <a:latin typeface="Arial"/>
                <a:cs typeface="Arial"/>
              </a:rPr>
              <a:t>版</a:t>
            </a:r>
            <a:r>
              <a:rPr lang="en-US" altLang="ja-JP" sz="2000" dirty="0" err="1" smtClean="0">
                <a:solidFill>
                  <a:srgbClr val="000000"/>
                </a:solidFill>
                <a:latin typeface="Arial"/>
                <a:cs typeface="Arial"/>
              </a:rPr>
              <a:t>LabVIEW</a:t>
            </a:r>
            <a:r>
              <a:rPr lang="ja-JP" altLang="en-US" sz="2000" dirty="0" smtClean="0">
                <a:solidFill>
                  <a:srgbClr val="000000"/>
                </a:solidFill>
                <a:latin typeface="Arial"/>
                <a:cs typeface="Arial"/>
              </a:rPr>
              <a:t>と同じ要領。</a:t>
            </a:r>
            <a:endParaRPr lang="en-US" altLang="ja-JP" sz="2000" dirty="0" smtClean="0">
              <a:solidFill>
                <a:srgbClr val="000000"/>
              </a:solidFill>
              <a:latin typeface="Arial"/>
              <a:cs typeface="Arial"/>
            </a:endParaRPr>
          </a:p>
          <a:p>
            <a:pPr algn="ctr"/>
            <a:r>
              <a:rPr kumimoji="1" lang="ja-JP" altLang="en-US" sz="2000" dirty="0" smtClean="0">
                <a:solidFill>
                  <a:srgbClr val="000000"/>
                </a:solidFill>
                <a:latin typeface="Arial"/>
                <a:cs typeface="Arial"/>
              </a:rPr>
              <a:t>東大ライセンスで使える。</a:t>
            </a:r>
            <a:endParaRPr kumimoji="1" lang="ja-JP" altLang="en-US" sz="2000" dirty="0">
              <a:solidFill>
                <a:srgbClr val="000000"/>
              </a:solidFill>
              <a:latin typeface="Arial"/>
              <a:cs typeface="Arial"/>
            </a:endParaRPr>
          </a:p>
        </p:txBody>
      </p:sp>
      <p:sp>
        <p:nvSpPr>
          <p:cNvPr id="15" name="テキスト ボックス 14"/>
          <p:cNvSpPr txBox="1"/>
          <p:nvPr/>
        </p:nvSpPr>
        <p:spPr>
          <a:xfrm>
            <a:off x="3414775" y="4418632"/>
            <a:ext cx="3775636" cy="769441"/>
          </a:xfrm>
          <a:prstGeom prst="rect">
            <a:avLst/>
          </a:prstGeom>
          <a:noFill/>
        </p:spPr>
        <p:txBody>
          <a:bodyPr wrap="square" rtlCol="0">
            <a:spAutoFit/>
          </a:bodyPr>
          <a:lstStyle/>
          <a:p>
            <a:pPr algn="ctr"/>
            <a:r>
              <a:rPr lang="en-US" altLang="ja-JP" sz="4400" b="1" dirty="0"/>
              <a:t>+</a:t>
            </a:r>
            <a:endParaRPr kumimoji="1" lang="ja-JP" altLang="en-US" sz="4400" b="1" dirty="0"/>
          </a:p>
        </p:txBody>
      </p:sp>
    </p:spTree>
    <p:extLst>
      <p:ext uri="{BB962C8B-B14F-4D97-AF65-F5344CB8AC3E}">
        <p14:creationId xmlns:p14="http://schemas.microsoft.com/office/powerpoint/2010/main" val="4020736310"/>
      </p:ext>
    </p:extLst>
  </p:cSld>
  <p:clrMapOvr>
    <a:masterClrMapping/>
  </p:clrMapOvr>
  <mc:AlternateContent xmlns:mc="http://schemas.openxmlformats.org/markup-compatibility/2006" xmlns:p14="http://schemas.microsoft.com/office/powerpoint/2010/main">
    <mc:Choice Requires="p14">
      <p:transition spd="slow" p14:dur="2000" advTm="46432"/>
    </mc:Choice>
    <mc:Fallback xmlns="">
      <p:transition xmlns:p14="http://schemas.microsoft.com/office/powerpoint/2010/main" spd="slow" advTm="46432"/>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汎用</a:t>
            </a:r>
            <a:r>
              <a:rPr lang="en-US" altLang="ja-JP" sz="4000" dirty="0" smtClean="0">
                <a:latin typeface="Arial"/>
                <a:cs typeface="Arial"/>
              </a:rPr>
              <a:t>OS </a:t>
            </a:r>
            <a:r>
              <a:rPr lang="en-US" altLang="ja-JP" sz="4000" dirty="0" err="1" smtClean="0">
                <a:latin typeface="Arial"/>
                <a:cs typeface="Arial"/>
              </a:rPr>
              <a:t>vs</a:t>
            </a:r>
            <a:r>
              <a:rPr lang="en-US" altLang="ja-JP" sz="4000" dirty="0" smtClean="0">
                <a:latin typeface="Arial"/>
                <a:cs typeface="Arial"/>
              </a:rPr>
              <a:t> </a:t>
            </a:r>
            <a:r>
              <a:rPr kumimoji="1" lang="en-US" altLang="ja-JP" sz="4000" dirty="0" smtClean="0">
                <a:latin typeface="Arial"/>
                <a:cs typeface="Arial"/>
              </a:rPr>
              <a:t>Real-Time</a:t>
            </a:r>
            <a:r>
              <a:rPr lang="en-US" altLang="ja-JP" sz="4000" dirty="0">
                <a:latin typeface="Arial"/>
                <a:cs typeface="Arial"/>
              </a:rPr>
              <a:t> </a:t>
            </a:r>
            <a:r>
              <a:rPr lang="en-US" altLang="ja-JP" sz="4000" dirty="0" smtClean="0">
                <a:latin typeface="Arial"/>
                <a:cs typeface="Arial"/>
              </a:rPr>
              <a:t>OS</a:t>
            </a:r>
            <a:endParaRPr kumimoji="1" lang="ja-JP" altLang="en-US" sz="4000" dirty="0">
              <a:latin typeface="Arial"/>
              <a:cs typeface="Arial"/>
            </a:endParaRPr>
          </a:p>
        </p:txBody>
      </p:sp>
      <p:cxnSp>
        <p:nvCxnSpPr>
          <p:cNvPr id="5" name="直線矢印コネクタ 4"/>
          <p:cNvCxnSpPr/>
          <p:nvPr/>
        </p:nvCxnSpPr>
        <p:spPr>
          <a:xfrm>
            <a:off x="803728" y="3525974"/>
            <a:ext cx="0" cy="3006023"/>
          </a:xfrm>
          <a:prstGeom prst="straightConnector1">
            <a:avLst/>
          </a:prstGeom>
          <a:ln w="3175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V="1">
            <a:off x="803728" y="3525972"/>
            <a:ext cx="3520348" cy="2"/>
          </a:xfrm>
          <a:prstGeom prst="straightConnector1">
            <a:avLst/>
          </a:prstGeom>
          <a:ln w="3175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5842821" y="3477747"/>
            <a:ext cx="0" cy="3006025"/>
          </a:xfrm>
          <a:prstGeom prst="straightConnector1">
            <a:avLst/>
          </a:prstGeom>
          <a:ln w="3175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flipV="1">
            <a:off x="5842821" y="3493824"/>
            <a:ext cx="3520348" cy="2"/>
          </a:xfrm>
          <a:prstGeom prst="straightConnector1">
            <a:avLst/>
          </a:prstGeom>
          <a:ln w="3175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24" name="右矢印 23"/>
          <p:cNvSpPr/>
          <p:nvPr/>
        </p:nvSpPr>
        <p:spPr>
          <a:xfrm>
            <a:off x="803728" y="3767096"/>
            <a:ext cx="2314749" cy="417950"/>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3"/>
          <a:stretch>
            <a:fillRect/>
          </a:stretch>
        </p:blipFill>
        <p:spPr>
          <a:xfrm>
            <a:off x="884368" y="1269085"/>
            <a:ext cx="1236216" cy="1230722"/>
          </a:xfrm>
          <a:prstGeom prst="rect">
            <a:avLst/>
          </a:prstGeom>
        </p:spPr>
      </p:pic>
      <p:sp>
        <p:nvSpPr>
          <p:cNvPr id="26" name="右矢印 25"/>
          <p:cNvSpPr/>
          <p:nvPr/>
        </p:nvSpPr>
        <p:spPr>
          <a:xfrm>
            <a:off x="5842821" y="3767096"/>
            <a:ext cx="2821411" cy="417950"/>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2708575" y="5051845"/>
            <a:ext cx="1615501" cy="417950"/>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803729" y="5612593"/>
            <a:ext cx="1318122" cy="417950"/>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4"/>
          <a:stretch>
            <a:fillRect/>
          </a:stretch>
        </p:blipFill>
        <p:spPr>
          <a:xfrm>
            <a:off x="5480730" y="1460084"/>
            <a:ext cx="2018325" cy="1089895"/>
          </a:xfrm>
          <a:prstGeom prst="rect">
            <a:avLst/>
          </a:prstGeom>
        </p:spPr>
      </p:pic>
      <p:cxnSp>
        <p:nvCxnSpPr>
          <p:cNvPr id="30" name="直線矢印コネクタ 29"/>
          <p:cNvCxnSpPr/>
          <p:nvPr/>
        </p:nvCxnSpPr>
        <p:spPr>
          <a:xfrm>
            <a:off x="3584642" y="3525972"/>
            <a:ext cx="0" cy="3006023"/>
          </a:xfrm>
          <a:prstGeom prst="straightConnector1">
            <a:avLst/>
          </a:prstGeom>
          <a:ln w="31750">
            <a:solidFill>
              <a:schemeClr val="tx1"/>
            </a:solidFill>
            <a:prstDash val="dash"/>
            <a:tailEnd type="none" w="lg" len="lg"/>
          </a:ln>
          <a:effectLst/>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8792827" y="3493826"/>
            <a:ext cx="0" cy="3006023"/>
          </a:xfrm>
          <a:prstGeom prst="straightConnector1">
            <a:avLst/>
          </a:prstGeom>
          <a:ln w="31750">
            <a:solidFill>
              <a:schemeClr val="tx1"/>
            </a:solidFill>
            <a:prstDash val="dash"/>
            <a:tailEnd type="none" w="lg" len="lg"/>
          </a:ln>
          <a:effectLst/>
        </p:spPr>
        <p:style>
          <a:lnRef idx="2">
            <a:schemeClr val="accent1"/>
          </a:lnRef>
          <a:fillRef idx="0">
            <a:schemeClr val="accent1"/>
          </a:fillRef>
          <a:effectRef idx="1">
            <a:schemeClr val="accent1"/>
          </a:effectRef>
          <a:fontRef idx="minor">
            <a:schemeClr val="tx1"/>
          </a:fontRef>
        </p:style>
      </p:cxnSp>
      <p:sp>
        <p:nvSpPr>
          <p:cNvPr id="32" name="爆発 1 31"/>
          <p:cNvSpPr/>
          <p:nvPr/>
        </p:nvSpPr>
        <p:spPr>
          <a:xfrm>
            <a:off x="1535126" y="5498817"/>
            <a:ext cx="1173449" cy="691226"/>
          </a:xfrm>
          <a:prstGeom prst="irregularSeal1">
            <a:avLst/>
          </a:prstGeom>
          <a:solidFill>
            <a:srgbClr val="0000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803728" y="5151043"/>
            <a:ext cx="1584955" cy="215575"/>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a:off x="3126514" y="3967724"/>
            <a:ext cx="916255" cy="0"/>
          </a:xfrm>
          <a:prstGeom prst="straightConnector1">
            <a:avLst/>
          </a:prstGeom>
          <a:ln w="31750">
            <a:solidFill>
              <a:srgbClr val="FF0000"/>
            </a:solidFill>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139217" y="3540838"/>
            <a:ext cx="1125225" cy="707886"/>
          </a:xfrm>
          <a:prstGeom prst="rect">
            <a:avLst/>
          </a:prstGeom>
          <a:noFill/>
        </p:spPr>
        <p:txBody>
          <a:bodyPr wrap="square" rtlCol="0">
            <a:spAutoFit/>
          </a:bodyPr>
          <a:lstStyle/>
          <a:p>
            <a:r>
              <a:rPr lang="ja-JP" altLang="en-US" sz="2000" dirty="0" smtClean="0">
                <a:solidFill>
                  <a:srgbClr val="FF0000"/>
                </a:solidFill>
                <a:latin typeface="Arial"/>
                <a:cs typeface="Arial"/>
              </a:rPr>
              <a:t>ジッター数</a:t>
            </a:r>
            <a:r>
              <a:rPr lang="en-US" altLang="ja-JP" sz="2000" dirty="0" err="1" smtClean="0">
                <a:solidFill>
                  <a:srgbClr val="FF0000"/>
                </a:solidFill>
                <a:latin typeface="Arial"/>
                <a:cs typeface="Arial"/>
              </a:rPr>
              <a:t>ms</a:t>
            </a:r>
            <a:endParaRPr kumimoji="1" lang="ja-JP" altLang="en-US" sz="2000" dirty="0">
              <a:solidFill>
                <a:srgbClr val="FF0000"/>
              </a:solidFill>
              <a:latin typeface="Arial"/>
              <a:cs typeface="Arial"/>
            </a:endParaRPr>
          </a:p>
        </p:txBody>
      </p:sp>
      <p:sp>
        <p:nvSpPr>
          <p:cNvPr id="39" name="テキスト ボックス 38"/>
          <p:cNvSpPr txBox="1"/>
          <p:nvPr/>
        </p:nvSpPr>
        <p:spPr>
          <a:xfrm>
            <a:off x="1961105" y="4783083"/>
            <a:ext cx="1149336" cy="400110"/>
          </a:xfrm>
          <a:prstGeom prst="rect">
            <a:avLst/>
          </a:prstGeom>
          <a:noFill/>
        </p:spPr>
        <p:txBody>
          <a:bodyPr wrap="square" rtlCol="0">
            <a:spAutoFit/>
          </a:bodyPr>
          <a:lstStyle/>
          <a:p>
            <a:pPr algn="ctr"/>
            <a:r>
              <a:rPr kumimoji="1" lang="ja-JP" altLang="en-US" sz="2000" dirty="0" smtClean="0">
                <a:solidFill>
                  <a:srgbClr val="008000"/>
                </a:solidFill>
                <a:latin typeface="Arial"/>
                <a:cs typeface="Arial"/>
              </a:rPr>
              <a:t>割り込み</a:t>
            </a:r>
            <a:endParaRPr kumimoji="1" lang="ja-JP" altLang="en-US" sz="2000" dirty="0">
              <a:solidFill>
                <a:srgbClr val="008000"/>
              </a:solidFill>
              <a:latin typeface="Arial"/>
              <a:cs typeface="Arial"/>
            </a:endParaRPr>
          </a:p>
        </p:txBody>
      </p:sp>
      <p:sp>
        <p:nvSpPr>
          <p:cNvPr id="40" name="テキスト ボックス 39"/>
          <p:cNvSpPr txBox="1"/>
          <p:nvPr/>
        </p:nvSpPr>
        <p:spPr>
          <a:xfrm>
            <a:off x="3946321" y="3084106"/>
            <a:ext cx="755509" cy="369332"/>
          </a:xfrm>
          <a:prstGeom prst="rect">
            <a:avLst/>
          </a:prstGeom>
          <a:noFill/>
        </p:spPr>
        <p:txBody>
          <a:bodyPr wrap="square" rtlCol="0">
            <a:spAutoFit/>
          </a:bodyPr>
          <a:lstStyle/>
          <a:p>
            <a:r>
              <a:rPr kumimoji="1" lang="ja-JP" altLang="en-US" dirty="0" smtClean="0"/>
              <a:t>時間</a:t>
            </a:r>
            <a:endParaRPr kumimoji="1" lang="ja-JP" altLang="en-US" dirty="0"/>
          </a:p>
        </p:txBody>
      </p:sp>
      <p:sp>
        <p:nvSpPr>
          <p:cNvPr id="41" name="テキスト ボックス 40"/>
          <p:cNvSpPr txBox="1"/>
          <p:nvPr/>
        </p:nvSpPr>
        <p:spPr>
          <a:xfrm>
            <a:off x="108699" y="6312727"/>
            <a:ext cx="755509" cy="369332"/>
          </a:xfrm>
          <a:prstGeom prst="rect">
            <a:avLst/>
          </a:prstGeom>
          <a:noFill/>
        </p:spPr>
        <p:txBody>
          <a:bodyPr wrap="square" rtlCol="0">
            <a:spAutoFit/>
          </a:bodyPr>
          <a:lstStyle/>
          <a:p>
            <a:r>
              <a:rPr lang="ja-JP" altLang="en-US" dirty="0" smtClean="0"/>
              <a:t>回数</a:t>
            </a:r>
            <a:endParaRPr kumimoji="1" lang="ja-JP" altLang="en-US" dirty="0"/>
          </a:p>
        </p:txBody>
      </p:sp>
      <p:sp>
        <p:nvSpPr>
          <p:cNvPr id="43" name="テキスト ボックス 42"/>
          <p:cNvSpPr txBox="1"/>
          <p:nvPr/>
        </p:nvSpPr>
        <p:spPr>
          <a:xfrm>
            <a:off x="1792319" y="6115667"/>
            <a:ext cx="1792323" cy="400110"/>
          </a:xfrm>
          <a:prstGeom prst="rect">
            <a:avLst/>
          </a:prstGeom>
          <a:noFill/>
        </p:spPr>
        <p:txBody>
          <a:bodyPr wrap="square" rtlCol="0">
            <a:spAutoFit/>
          </a:bodyPr>
          <a:lstStyle/>
          <a:p>
            <a:pPr algn="ctr"/>
            <a:r>
              <a:rPr kumimoji="1" lang="ja-JP" altLang="en-US" sz="2000" dirty="0" smtClean="0">
                <a:solidFill>
                  <a:srgbClr val="0000FF"/>
                </a:solidFill>
                <a:latin typeface="Arial"/>
                <a:cs typeface="Arial"/>
              </a:rPr>
              <a:t>フリーズ</a:t>
            </a:r>
            <a:endParaRPr kumimoji="1" lang="ja-JP" altLang="en-US" sz="2000" dirty="0">
              <a:solidFill>
                <a:srgbClr val="0000FF"/>
              </a:solidFill>
              <a:latin typeface="Arial"/>
              <a:cs typeface="Arial"/>
            </a:endParaRPr>
          </a:p>
        </p:txBody>
      </p:sp>
      <p:sp>
        <p:nvSpPr>
          <p:cNvPr id="44" name="テキスト ボックス 43"/>
          <p:cNvSpPr txBox="1"/>
          <p:nvPr/>
        </p:nvSpPr>
        <p:spPr>
          <a:xfrm>
            <a:off x="5143482" y="6236482"/>
            <a:ext cx="755509" cy="369332"/>
          </a:xfrm>
          <a:prstGeom prst="rect">
            <a:avLst/>
          </a:prstGeom>
          <a:noFill/>
        </p:spPr>
        <p:txBody>
          <a:bodyPr wrap="square" rtlCol="0">
            <a:spAutoFit/>
          </a:bodyPr>
          <a:lstStyle/>
          <a:p>
            <a:r>
              <a:rPr kumimoji="1" lang="ja-JP" altLang="en-US" dirty="0" smtClean="0"/>
              <a:t>回数</a:t>
            </a:r>
            <a:endParaRPr kumimoji="1" lang="ja-JP" altLang="en-US" dirty="0"/>
          </a:p>
        </p:txBody>
      </p:sp>
      <p:sp>
        <p:nvSpPr>
          <p:cNvPr id="45" name="テキスト ボックス 44"/>
          <p:cNvSpPr txBox="1"/>
          <p:nvPr/>
        </p:nvSpPr>
        <p:spPr>
          <a:xfrm>
            <a:off x="8936495" y="3067916"/>
            <a:ext cx="755509" cy="369332"/>
          </a:xfrm>
          <a:prstGeom prst="rect">
            <a:avLst/>
          </a:prstGeom>
          <a:noFill/>
        </p:spPr>
        <p:txBody>
          <a:bodyPr wrap="square" rtlCol="0">
            <a:spAutoFit/>
          </a:bodyPr>
          <a:lstStyle/>
          <a:p>
            <a:r>
              <a:rPr kumimoji="1" lang="ja-JP" altLang="en-US" dirty="0" smtClean="0"/>
              <a:t>時間</a:t>
            </a:r>
            <a:endParaRPr kumimoji="1" lang="ja-JP" altLang="en-US" dirty="0"/>
          </a:p>
        </p:txBody>
      </p:sp>
      <p:sp>
        <p:nvSpPr>
          <p:cNvPr id="46" name="右矢印 45"/>
          <p:cNvSpPr/>
          <p:nvPr/>
        </p:nvSpPr>
        <p:spPr>
          <a:xfrm>
            <a:off x="803730" y="4417195"/>
            <a:ext cx="3239039" cy="417950"/>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5842821" y="4452606"/>
            <a:ext cx="3093673" cy="417950"/>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5842821" y="5083995"/>
            <a:ext cx="2950005" cy="417950"/>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a:off x="5842822" y="5633209"/>
            <a:ext cx="2950004" cy="417950"/>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8792827" y="3613781"/>
            <a:ext cx="1125225" cy="707886"/>
          </a:xfrm>
          <a:prstGeom prst="rect">
            <a:avLst/>
          </a:prstGeom>
          <a:noFill/>
        </p:spPr>
        <p:txBody>
          <a:bodyPr wrap="square" rtlCol="0">
            <a:spAutoFit/>
          </a:bodyPr>
          <a:lstStyle/>
          <a:p>
            <a:r>
              <a:rPr lang="ja-JP" altLang="en-US" sz="2000" dirty="0" smtClean="0">
                <a:solidFill>
                  <a:srgbClr val="FF0000"/>
                </a:solidFill>
                <a:latin typeface="Arial"/>
                <a:cs typeface="Arial"/>
              </a:rPr>
              <a:t>ジッター数</a:t>
            </a:r>
            <a:r>
              <a:rPr lang="en-US" altLang="ja-JP" sz="2000" dirty="0" smtClean="0">
                <a:solidFill>
                  <a:srgbClr val="FF0000"/>
                </a:solidFill>
                <a:latin typeface="Arial"/>
                <a:cs typeface="Arial"/>
              </a:rPr>
              <a:t>us</a:t>
            </a:r>
            <a:endParaRPr kumimoji="1" lang="ja-JP" altLang="en-US" sz="2000" dirty="0">
              <a:solidFill>
                <a:srgbClr val="FF0000"/>
              </a:solidFill>
              <a:latin typeface="Arial"/>
              <a:cs typeface="Arial"/>
            </a:endParaRPr>
          </a:p>
        </p:txBody>
      </p:sp>
      <p:sp>
        <p:nvSpPr>
          <p:cNvPr id="51" name="テキスト ボックス 50"/>
          <p:cNvSpPr txBox="1"/>
          <p:nvPr/>
        </p:nvSpPr>
        <p:spPr>
          <a:xfrm>
            <a:off x="6582256" y="4767578"/>
            <a:ext cx="1647960" cy="400110"/>
          </a:xfrm>
          <a:prstGeom prst="rect">
            <a:avLst/>
          </a:prstGeom>
          <a:noFill/>
        </p:spPr>
        <p:txBody>
          <a:bodyPr wrap="square" rtlCol="0">
            <a:spAutoFit/>
          </a:bodyPr>
          <a:lstStyle/>
          <a:p>
            <a:pPr algn="ctr"/>
            <a:r>
              <a:rPr kumimoji="1" lang="ja-JP" altLang="en-US" sz="2000" dirty="0" smtClean="0">
                <a:solidFill>
                  <a:srgbClr val="008000"/>
                </a:solidFill>
                <a:latin typeface="Arial"/>
                <a:cs typeface="Arial"/>
              </a:rPr>
              <a:t>割り込みなし</a:t>
            </a:r>
            <a:endParaRPr kumimoji="1" lang="ja-JP" altLang="en-US" sz="2000" dirty="0">
              <a:solidFill>
                <a:srgbClr val="008000"/>
              </a:solidFill>
              <a:latin typeface="Arial"/>
              <a:cs typeface="Arial"/>
            </a:endParaRPr>
          </a:p>
        </p:txBody>
      </p:sp>
      <p:sp>
        <p:nvSpPr>
          <p:cNvPr id="52" name="テキスト ボックス 51"/>
          <p:cNvSpPr txBox="1"/>
          <p:nvPr/>
        </p:nvSpPr>
        <p:spPr>
          <a:xfrm>
            <a:off x="6582256" y="5909613"/>
            <a:ext cx="1697401" cy="400110"/>
          </a:xfrm>
          <a:prstGeom prst="rect">
            <a:avLst/>
          </a:prstGeom>
          <a:noFill/>
        </p:spPr>
        <p:txBody>
          <a:bodyPr wrap="square" rtlCol="0">
            <a:spAutoFit/>
          </a:bodyPr>
          <a:lstStyle/>
          <a:p>
            <a:pPr algn="ctr"/>
            <a:r>
              <a:rPr kumimoji="1" lang="ja-JP" altLang="en-US" sz="2000" dirty="0" smtClean="0">
                <a:solidFill>
                  <a:srgbClr val="0000FF"/>
                </a:solidFill>
                <a:latin typeface="Arial"/>
                <a:cs typeface="Arial"/>
              </a:rPr>
              <a:t>フリーズなし</a:t>
            </a:r>
            <a:endParaRPr kumimoji="1" lang="ja-JP" altLang="en-US" sz="2000" dirty="0">
              <a:solidFill>
                <a:srgbClr val="0000FF"/>
              </a:solidFill>
              <a:latin typeface="Arial"/>
              <a:cs typeface="Arial"/>
            </a:endParaRPr>
          </a:p>
        </p:txBody>
      </p:sp>
      <p:pic>
        <p:nvPicPr>
          <p:cNvPr id="53" name="図 15" descr="060630_lg_lv_realtime.gif"/>
          <p:cNvPicPr>
            <a:picLocks noChangeAspect="1"/>
          </p:cNvPicPr>
          <p:nvPr/>
        </p:nvPicPr>
        <p:blipFill>
          <a:blip r:embed="rId5">
            <a:extLst>
              <a:ext uri="{28A0092B-C50C-407E-A947-70E740481C1C}">
                <a14:useLocalDpi xmlns:a14="http://schemas.microsoft.com/office/drawing/2010/main" val="0"/>
              </a:ext>
            </a:extLst>
          </a:blip>
          <a:srcRect l="53442" t="13245" r="5164" b="10239"/>
          <a:stretch>
            <a:fillRect/>
          </a:stretch>
        </p:blipFill>
        <p:spPr bwMode="auto">
          <a:xfrm>
            <a:off x="7772592" y="1460084"/>
            <a:ext cx="2069108" cy="134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13" descr="060630_lg_lv_realtime.gif"/>
          <p:cNvPicPr>
            <a:picLocks noChangeAspect="1"/>
          </p:cNvPicPr>
          <p:nvPr/>
        </p:nvPicPr>
        <p:blipFill>
          <a:blip r:embed="rId5">
            <a:extLst>
              <a:ext uri="{28A0092B-C50C-407E-A947-70E740481C1C}">
                <a14:useLocalDpi xmlns:a14="http://schemas.microsoft.com/office/drawing/2010/main" val="0"/>
              </a:ext>
            </a:extLst>
          </a:blip>
          <a:srcRect l="5525" t="15894" r="58447" b="47580"/>
          <a:stretch>
            <a:fillRect/>
          </a:stretch>
        </p:blipFill>
        <p:spPr bwMode="auto">
          <a:xfrm>
            <a:off x="7948593" y="968030"/>
            <a:ext cx="1782661" cy="63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図 54"/>
          <p:cNvPicPr>
            <a:picLocks noChangeAspect="1"/>
          </p:cNvPicPr>
          <p:nvPr/>
        </p:nvPicPr>
        <p:blipFill>
          <a:blip r:embed="rId6"/>
          <a:stretch>
            <a:fillRect/>
          </a:stretch>
        </p:blipFill>
        <p:spPr>
          <a:xfrm>
            <a:off x="2490582" y="1129846"/>
            <a:ext cx="1340809" cy="1659250"/>
          </a:xfrm>
          <a:prstGeom prst="rect">
            <a:avLst/>
          </a:prstGeom>
        </p:spPr>
      </p:pic>
      <p:sp>
        <p:nvSpPr>
          <p:cNvPr id="3" name="テキスト ボックス 2"/>
          <p:cNvSpPr txBox="1"/>
          <p:nvPr/>
        </p:nvSpPr>
        <p:spPr>
          <a:xfrm>
            <a:off x="3584642" y="6115667"/>
            <a:ext cx="746243" cy="369332"/>
          </a:xfrm>
          <a:prstGeom prst="rect">
            <a:avLst/>
          </a:prstGeom>
          <a:noFill/>
        </p:spPr>
        <p:txBody>
          <a:bodyPr wrap="square" rtlCol="0">
            <a:spAutoFit/>
          </a:bodyPr>
          <a:lstStyle/>
          <a:p>
            <a:r>
              <a:rPr kumimoji="1" lang="ja-JP" altLang="en-US" dirty="0" smtClean="0"/>
              <a:t>終了</a:t>
            </a:r>
            <a:endParaRPr kumimoji="1" lang="ja-JP" altLang="en-US" dirty="0"/>
          </a:p>
        </p:txBody>
      </p:sp>
      <p:sp>
        <p:nvSpPr>
          <p:cNvPr id="36" name="テキスト ボックス 35"/>
          <p:cNvSpPr txBox="1"/>
          <p:nvPr/>
        </p:nvSpPr>
        <p:spPr>
          <a:xfrm>
            <a:off x="8842435" y="6161935"/>
            <a:ext cx="746243" cy="369332"/>
          </a:xfrm>
          <a:prstGeom prst="rect">
            <a:avLst/>
          </a:prstGeom>
          <a:noFill/>
        </p:spPr>
        <p:txBody>
          <a:bodyPr wrap="square" rtlCol="0">
            <a:spAutoFit/>
          </a:bodyPr>
          <a:lstStyle/>
          <a:p>
            <a:r>
              <a:rPr kumimoji="1" lang="ja-JP" altLang="en-US" dirty="0" smtClean="0"/>
              <a:t>終了</a:t>
            </a:r>
            <a:endParaRPr kumimoji="1" lang="ja-JP" altLang="en-US" dirty="0"/>
          </a:p>
        </p:txBody>
      </p:sp>
    </p:spTree>
    <p:extLst>
      <p:ext uri="{BB962C8B-B14F-4D97-AF65-F5344CB8AC3E}">
        <p14:creationId xmlns:p14="http://schemas.microsoft.com/office/powerpoint/2010/main" val="2313315576"/>
      </p:ext>
    </p:extLst>
  </p:cSld>
  <p:clrMapOvr>
    <a:masterClrMapping/>
  </p:clrMapOvr>
  <mc:AlternateContent xmlns:mc="http://schemas.openxmlformats.org/markup-compatibility/2006" xmlns:p14="http://schemas.microsoft.com/office/powerpoint/2010/main">
    <mc:Choice Requires="p14">
      <p:transition spd="slow" p14:dur="2000" advTm="31403"/>
    </mc:Choice>
    <mc:Fallback xmlns="">
      <p:transition xmlns:p14="http://schemas.microsoft.com/office/powerpoint/2010/main" spd="slow" advTm="31403"/>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正方形/長方形 196"/>
          <p:cNvSpPr/>
          <p:nvPr/>
        </p:nvSpPr>
        <p:spPr>
          <a:xfrm>
            <a:off x="286810" y="1685493"/>
            <a:ext cx="4403485" cy="2668398"/>
          </a:xfrm>
          <a:prstGeom prst="rect">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移相器</a:t>
            </a:r>
            <a:r>
              <a:rPr kumimoji="1" lang="ja-JP" altLang="en-US" sz="4000" dirty="0" smtClean="0">
                <a:latin typeface="Arial"/>
                <a:cs typeface="Arial"/>
              </a:rPr>
              <a:t>診断システム</a:t>
            </a:r>
            <a:endParaRPr kumimoji="1" lang="ja-JP" altLang="en-US" sz="4000" dirty="0">
              <a:latin typeface="Arial"/>
              <a:cs typeface="Arial"/>
            </a:endParaRPr>
          </a:p>
        </p:txBody>
      </p:sp>
      <p:cxnSp>
        <p:nvCxnSpPr>
          <p:cNvPr id="31" name="直線コネクタ 30"/>
          <p:cNvCxnSpPr/>
          <p:nvPr/>
        </p:nvCxnSpPr>
        <p:spPr>
          <a:xfrm rot="5400000">
            <a:off x="5610116" y="4318159"/>
            <a:ext cx="2054910"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16200000" flipH="1">
            <a:off x="1315862" y="4381628"/>
            <a:ext cx="3061457"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18"/>
          <p:cNvSpPr>
            <a:spLocks noChangeArrowheads="1"/>
          </p:cNvSpPr>
          <p:nvPr/>
        </p:nvSpPr>
        <p:spPr bwMode="auto">
          <a:xfrm>
            <a:off x="2455322" y="2319251"/>
            <a:ext cx="2150487" cy="731763"/>
          </a:xfrm>
          <a:prstGeom prst="rect">
            <a:avLst/>
          </a:prstGeom>
          <a:solidFill>
            <a:schemeClr val="bg1"/>
          </a:solid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34" name="Rectangle 19"/>
          <p:cNvSpPr>
            <a:spLocks noChangeArrowheads="1"/>
          </p:cNvSpPr>
          <p:nvPr/>
        </p:nvSpPr>
        <p:spPr bwMode="auto">
          <a:xfrm>
            <a:off x="2317930" y="2455150"/>
            <a:ext cx="134405" cy="474899"/>
          </a:xfrm>
          <a:prstGeom prst="rect">
            <a:avLst/>
          </a:prstGeom>
          <a:solidFill>
            <a:schemeClr val="bg1"/>
          </a:solid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35" name="Rectangle 20"/>
          <p:cNvSpPr>
            <a:spLocks noChangeArrowheads="1"/>
          </p:cNvSpPr>
          <p:nvPr/>
        </p:nvSpPr>
        <p:spPr bwMode="auto">
          <a:xfrm>
            <a:off x="2182031" y="2550727"/>
            <a:ext cx="134405" cy="270304"/>
          </a:xfrm>
          <a:prstGeom prst="rect">
            <a:avLst/>
          </a:prstGeom>
          <a:solidFill>
            <a:schemeClr val="bg1"/>
          </a:solid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36" name="Rectangle 21"/>
          <p:cNvSpPr>
            <a:spLocks noChangeArrowheads="1"/>
          </p:cNvSpPr>
          <p:nvPr/>
        </p:nvSpPr>
        <p:spPr bwMode="auto">
          <a:xfrm>
            <a:off x="451188" y="2661239"/>
            <a:ext cx="1729350" cy="64215"/>
          </a:xfrm>
          <a:prstGeom prst="rect">
            <a:avLst/>
          </a:prstGeom>
          <a:solidFill>
            <a:schemeClr val="bg1"/>
          </a:solid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37" name="Oval 26"/>
          <p:cNvSpPr>
            <a:spLocks noChangeArrowheads="1"/>
          </p:cNvSpPr>
          <p:nvPr/>
        </p:nvSpPr>
        <p:spPr bwMode="auto">
          <a:xfrm>
            <a:off x="2773414" y="2725454"/>
            <a:ext cx="134405" cy="135899"/>
          </a:xfrm>
          <a:prstGeom prst="ellipse">
            <a:avLst/>
          </a:prstGeom>
          <a:noFill/>
          <a:ln w="19050">
            <a:solidFill>
              <a:schemeClr val="tx1"/>
            </a:solidFill>
            <a:round/>
            <a:headEnd/>
            <a:tailEnd/>
          </a:ln>
        </p:spPr>
        <p:txBody>
          <a:bodyPr wrap="none" anchor="ctr"/>
          <a:lstStyle/>
          <a:p>
            <a:pPr>
              <a:defRPr/>
            </a:pPr>
            <a:endParaRPr lang="ja-JP" altLang="en-US">
              <a:latin typeface="+mn-ea"/>
              <a:ea typeface="+mn-ea"/>
              <a:cs typeface="ＭＳ Ｐゴシック" charset="-128"/>
            </a:endParaRPr>
          </a:p>
        </p:txBody>
      </p:sp>
      <p:sp>
        <p:nvSpPr>
          <p:cNvPr id="38" name="Rectangle 31"/>
          <p:cNvSpPr>
            <a:spLocks noChangeArrowheads="1"/>
          </p:cNvSpPr>
          <p:nvPr/>
        </p:nvSpPr>
        <p:spPr bwMode="auto">
          <a:xfrm>
            <a:off x="2574794" y="3130164"/>
            <a:ext cx="542101" cy="370362"/>
          </a:xfrm>
          <a:prstGeom prst="rect">
            <a:avLst/>
          </a:prstGeom>
          <a:solidFill>
            <a:schemeClr val="bg1"/>
          </a:solidFill>
          <a:ln w="19050">
            <a:solidFill>
              <a:schemeClr val="tx1"/>
            </a:solidFill>
            <a:miter lim="800000"/>
            <a:headEnd/>
            <a:tailEnd/>
          </a:ln>
        </p:spPr>
        <p:txBody>
          <a:bodyPr wrap="none" anchor="ctr"/>
          <a:lstStyle/>
          <a:p>
            <a:pPr algn="ctr"/>
            <a:r>
              <a:rPr lang="ja-JP" altLang="en-US" sz="1200">
                <a:latin typeface="ＭＳ Ｐゴシック" charset="0"/>
              </a:rPr>
              <a:t>ドライバ</a:t>
            </a:r>
          </a:p>
        </p:txBody>
      </p:sp>
      <p:sp>
        <p:nvSpPr>
          <p:cNvPr id="39" name="Text Box 83"/>
          <p:cNvSpPr txBox="1">
            <a:spLocks noChangeArrowheads="1"/>
          </p:cNvSpPr>
          <p:nvPr/>
        </p:nvSpPr>
        <p:spPr bwMode="auto">
          <a:xfrm>
            <a:off x="2377666" y="2337172"/>
            <a:ext cx="928891" cy="37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000">
                <a:latin typeface="ＭＳ Ｐゴシック" charset="0"/>
                <a:cs typeface="Arial" charset="0"/>
              </a:rPr>
              <a:t>モーター</a:t>
            </a:r>
            <a:r>
              <a:rPr lang="en-US" altLang="ja-JP" sz="1000">
                <a:latin typeface="ＭＳ Ｐゴシック" charset="0"/>
                <a:cs typeface="Arial" charset="0"/>
              </a:rPr>
              <a:t>CW,CCW</a:t>
            </a:r>
            <a:r>
              <a:rPr lang="ja-JP" altLang="en-US" sz="1000">
                <a:latin typeface="ＭＳ Ｐゴシック" charset="0"/>
                <a:cs typeface="Arial" charset="0"/>
              </a:rPr>
              <a:t>入力</a:t>
            </a:r>
          </a:p>
        </p:txBody>
      </p:sp>
      <p:sp>
        <p:nvSpPr>
          <p:cNvPr id="40" name="正方形/長方形 39"/>
          <p:cNvSpPr/>
          <p:nvPr/>
        </p:nvSpPr>
        <p:spPr>
          <a:xfrm>
            <a:off x="4782029" y="2328211"/>
            <a:ext cx="4901318" cy="12873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1">
              <a:solidFill>
                <a:schemeClr val="tx1"/>
              </a:solidFill>
              <a:latin typeface="+mn-ea"/>
            </a:endParaRPr>
          </a:p>
        </p:txBody>
      </p:sp>
      <p:sp>
        <p:nvSpPr>
          <p:cNvPr id="41" name="Rectangle 44"/>
          <p:cNvSpPr>
            <a:spLocks noChangeArrowheads="1"/>
          </p:cNvSpPr>
          <p:nvPr/>
        </p:nvSpPr>
        <p:spPr bwMode="auto">
          <a:xfrm>
            <a:off x="6027519" y="2499952"/>
            <a:ext cx="792991" cy="948304"/>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42" name="Rectangle 45"/>
          <p:cNvSpPr>
            <a:spLocks noChangeArrowheads="1"/>
          </p:cNvSpPr>
          <p:nvPr/>
        </p:nvSpPr>
        <p:spPr bwMode="auto">
          <a:xfrm>
            <a:off x="8812698" y="2477551"/>
            <a:ext cx="663067" cy="948305"/>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43" name="Text Box 83"/>
          <p:cNvSpPr txBox="1">
            <a:spLocks noChangeArrowheads="1"/>
          </p:cNvSpPr>
          <p:nvPr/>
        </p:nvSpPr>
        <p:spPr bwMode="auto">
          <a:xfrm>
            <a:off x="6105176" y="2498458"/>
            <a:ext cx="648133" cy="506261"/>
          </a:xfrm>
          <a:prstGeom prst="rect">
            <a:avLst/>
          </a:prstGeom>
          <a:noFill/>
          <a:ln w="9525">
            <a:noFill/>
            <a:miter lim="800000"/>
            <a:headEnd/>
            <a:tailEnd/>
          </a:ln>
        </p:spPr>
        <p:txBody>
          <a:bodyPr>
            <a:spAutoFit/>
          </a:bodyPr>
          <a:lstStyle/>
          <a:p>
            <a:pPr algn="ctr">
              <a:spcBef>
                <a:spcPct val="50000"/>
              </a:spcBef>
              <a:defRPr/>
            </a:pPr>
            <a:r>
              <a:rPr lang="en-US" altLang="ja-JP" sz="1400" dirty="0">
                <a:latin typeface="+mn-ea"/>
                <a:ea typeface="+mn-ea"/>
                <a:cs typeface="Arial" charset="0"/>
              </a:rPr>
              <a:t>DAQ </a:t>
            </a:r>
          </a:p>
          <a:p>
            <a:pPr algn="ctr">
              <a:spcBef>
                <a:spcPct val="50000"/>
              </a:spcBef>
              <a:defRPr/>
            </a:pPr>
            <a:r>
              <a:rPr lang="en-US" altLang="ja-JP" sz="1000" dirty="0">
                <a:latin typeface="+mn-ea"/>
                <a:ea typeface="+mn-ea"/>
                <a:cs typeface="Arial" charset="0"/>
              </a:rPr>
              <a:t>PXI-6221</a:t>
            </a:r>
          </a:p>
        </p:txBody>
      </p:sp>
      <p:sp>
        <p:nvSpPr>
          <p:cNvPr id="44" name="Text Box 84"/>
          <p:cNvSpPr txBox="1">
            <a:spLocks noChangeArrowheads="1"/>
          </p:cNvSpPr>
          <p:nvPr/>
        </p:nvSpPr>
        <p:spPr bwMode="auto">
          <a:xfrm>
            <a:off x="8776857" y="2477551"/>
            <a:ext cx="736243" cy="434298"/>
          </a:xfrm>
          <a:prstGeom prst="rect">
            <a:avLst/>
          </a:prstGeom>
          <a:noFill/>
          <a:ln w="9525">
            <a:noFill/>
            <a:miter lim="800000"/>
            <a:headEnd/>
            <a:tailEnd/>
          </a:ln>
        </p:spPr>
        <p:txBody>
          <a:bodyPr>
            <a:spAutoFit/>
          </a:bodyPr>
          <a:lstStyle/>
          <a:p>
            <a:pPr algn="ctr">
              <a:spcBef>
                <a:spcPct val="50000"/>
              </a:spcBef>
              <a:defRPr/>
            </a:pPr>
            <a:r>
              <a:rPr lang="en-US" altLang="ja-JP" sz="1400" dirty="0" smtClean="0">
                <a:latin typeface="+mn-ea"/>
                <a:ea typeface="+mn-ea"/>
                <a:cs typeface="Arial" charset="0"/>
              </a:rPr>
              <a:t>RTOS </a:t>
            </a:r>
            <a:r>
              <a:rPr lang="en-US" altLang="ja-JP" sz="1000" dirty="0" smtClean="0">
                <a:latin typeface="+mn-ea"/>
                <a:ea typeface="+mn-ea"/>
                <a:cs typeface="Arial" charset="0"/>
              </a:rPr>
              <a:t>PXI</a:t>
            </a:r>
            <a:r>
              <a:rPr lang="en-US" altLang="ja-JP" sz="1000" dirty="0">
                <a:latin typeface="+mn-ea"/>
                <a:ea typeface="+mn-ea"/>
                <a:cs typeface="Arial" charset="0"/>
              </a:rPr>
              <a:t>-8106</a:t>
            </a:r>
          </a:p>
        </p:txBody>
      </p:sp>
      <p:sp>
        <p:nvSpPr>
          <p:cNvPr id="45" name="円/楕円 24"/>
          <p:cNvSpPr/>
          <p:nvPr/>
        </p:nvSpPr>
        <p:spPr>
          <a:xfrm>
            <a:off x="9103910" y="3234702"/>
            <a:ext cx="67202" cy="6720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46" name="Text Box 133"/>
          <p:cNvSpPr txBox="1">
            <a:spLocks noChangeArrowheads="1"/>
          </p:cNvSpPr>
          <p:nvPr/>
        </p:nvSpPr>
        <p:spPr bwMode="auto">
          <a:xfrm>
            <a:off x="5167325" y="2023559"/>
            <a:ext cx="1312692" cy="289718"/>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400" b="1">
                <a:solidFill>
                  <a:srgbClr val="0000FF"/>
                </a:solidFill>
                <a:latin typeface="ＭＳ Ｐゴシック" charset="0"/>
              </a:rPr>
              <a:t>データ収録</a:t>
            </a:r>
          </a:p>
        </p:txBody>
      </p:sp>
      <p:sp>
        <p:nvSpPr>
          <p:cNvPr id="47" name="Rectangle 134"/>
          <p:cNvSpPr>
            <a:spLocks noChangeArrowheads="1"/>
          </p:cNvSpPr>
          <p:nvPr/>
        </p:nvSpPr>
        <p:spPr bwMode="auto">
          <a:xfrm>
            <a:off x="4880593" y="2428269"/>
            <a:ext cx="2007121" cy="1082710"/>
          </a:xfrm>
          <a:prstGeom prst="rect">
            <a:avLst/>
          </a:prstGeom>
          <a:noFill/>
          <a:ln w="19050">
            <a:solidFill>
              <a:srgbClr val="0000FF"/>
            </a:solidFill>
            <a:prstDash val="dash"/>
            <a:miter lim="800000"/>
            <a:headEnd/>
            <a:tailEnd/>
          </a:ln>
        </p:spPr>
        <p:txBody>
          <a:bodyPr wrap="none" anchor="ctr"/>
          <a:lstStyle/>
          <a:p>
            <a:pPr>
              <a:defRPr/>
            </a:pPr>
            <a:endParaRPr lang="ja-JP" altLang="en-US">
              <a:latin typeface="+mn-ea"/>
              <a:ea typeface="+mn-ea"/>
              <a:cs typeface="ＭＳ Ｐゴシック" charset="-128"/>
            </a:endParaRPr>
          </a:p>
        </p:txBody>
      </p:sp>
      <p:sp>
        <p:nvSpPr>
          <p:cNvPr id="48" name="Text Box 136"/>
          <p:cNvSpPr txBox="1">
            <a:spLocks noChangeArrowheads="1"/>
          </p:cNvSpPr>
          <p:nvPr/>
        </p:nvSpPr>
        <p:spPr bwMode="auto">
          <a:xfrm>
            <a:off x="8682773" y="2044466"/>
            <a:ext cx="963238"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400" b="1">
                <a:solidFill>
                  <a:srgbClr val="008000"/>
                </a:solidFill>
                <a:latin typeface="ＭＳ Ｐゴシック" charset="0"/>
              </a:rPr>
              <a:t>制御</a:t>
            </a:r>
          </a:p>
        </p:txBody>
      </p:sp>
      <p:sp>
        <p:nvSpPr>
          <p:cNvPr id="49" name="Text Box 139"/>
          <p:cNvSpPr txBox="1">
            <a:spLocks noChangeArrowheads="1"/>
          </p:cNvSpPr>
          <p:nvPr/>
        </p:nvSpPr>
        <p:spPr bwMode="auto">
          <a:xfrm>
            <a:off x="6379960" y="1654955"/>
            <a:ext cx="2010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600" dirty="0" smtClean="0">
                <a:latin typeface="ＭＳ Ｐゴシック" charset="0"/>
                <a:cs typeface="Arial" charset="0"/>
              </a:rPr>
              <a:t>RT</a:t>
            </a:r>
            <a:r>
              <a:rPr lang="ja-JP" altLang="en-US" sz="1600" dirty="0" smtClean="0">
                <a:latin typeface="ＭＳ Ｐゴシック" charset="0"/>
                <a:cs typeface="Arial" charset="0"/>
              </a:rPr>
              <a:t>ターゲット</a:t>
            </a:r>
            <a:endParaRPr lang="en-US" altLang="ja-JP" sz="1600" dirty="0">
              <a:latin typeface="ＭＳ Ｐゴシック" charset="0"/>
              <a:cs typeface="Arial" charset="0"/>
            </a:endParaRPr>
          </a:p>
        </p:txBody>
      </p:sp>
      <p:sp>
        <p:nvSpPr>
          <p:cNvPr id="50" name="Rectangle 35"/>
          <p:cNvSpPr>
            <a:spLocks noChangeArrowheads="1"/>
          </p:cNvSpPr>
          <p:nvPr/>
        </p:nvSpPr>
        <p:spPr bwMode="auto">
          <a:xfrm>
            <a:off x="7049001" y="2504432"/>
            <a:ext cx="667546" cy="948305"/>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51" name="円/楕円 24"/>
          <p:cNvSpPr/>
          <p:nvPr/>
        </p:nvSpPr>
        <p:spPr>
          <a:xfrm>
            <a:off x="7349172" y="3231715"/>
            <a:ext cx="67203" cy="6720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52" name="Text Box 82"/>
          <p:cNvSpPr txBox="1">
            <a:spLocks noChangeArrowheads="1"/>
          </p:cNvSpPr>
          <p:nvPr/>
        </p:nvSpPr>
        <p:spPr bwMode="auto">
          <a:xfrm>
            <a:off x="7023612" y="2511899"/>
            <a:ext cx="737736" cy="592877"/>
          </a:xfrm>
          <a:prstGeom prst="rect">
            <a:avLst/>
          </a:prstGeom>
          <a:noFill/>
          <a:ln w="9525">
            <a:noFill/>
            <a:miter lim="800000"/>
            <a:headEnd/>
            <a:tailEnd/>
          </a:ln>
        </p:spPr>
        <p:txBody>
          <a:bodyPr>
            <a:spAutoFit/>
          </a:bodyPr>
          <a:lstStyle/>
          <a:p>
            <a:pPr algn="ctr">
              <a:spcBef>
                <a:spcPct val="50000"/>
              </a:spcBef>
              <a:defRPr/>
            </a:pPr>
            <a:r>
              <a:rPr lang="en-US" altLang="ja-JP" sz="1000" dirty="0">
                <a:latin typeface="+mn-ea"/>
                <a:ea typeface="+mn-ea"/>
                <a:cs typeface="Arial" charset="0"/>
              </a:rPr>
              <a:t>Motion Controller</a:t>
            </a:r>
          </a:p>
          <a:p>
            <a:pPr algn="ctr">
              <a:spcBef>
                <a:spcPct val="50000"/>
              </a:spcBef>
              <a:defRPr/>
            </a:pPr>
            <a:r>
              <a:rPr lang="en-US" altLang="ja-JP" sz="1000" dirty="0">
                <a:latin typeface="+mn-ea"/>
                <a:ea typeface="+mn-ea"/>
                <a:cs typeface="Arial" charset="0"/>
              </a:rPr>
              <a:t>PXI-7330</a:t>
            </a:r>
          </a:p>
        </p:txBody>
      </p:sp>
      <p:sp>
        <p:nvSpPr>
          <p:cNvPr id="53" name="Text Box 133"/>
          <p:cNvSpPr txBox="1">
            <a:spLocks noChangeArrowheads="1"/>
          </p:cNvSpPr>
          <p:nvPr/>
        </p:nvSpPr>
        <p:spPr bwMode="auto">
          <a:xfrm>
            <a:off x="6878754" y="2034013"/>
            <a:ext cx="940838" cy="289718"/>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400" b="1">
                <a:solidFill>
                  <a:srgbClr val="FF0000"/>
                </a:solidFill>
                <a:latin typeface="ＭＳ Ｐゴシック" charset="0"/>
              </a:rPr>
              <a:t>回転</a:t>
            </a:r>
          </a:p>
        </p:txBody>
      </p:sp>
      <p:sp>
        <p:nvSpPr>
          <p:cNvPr id="54" name="Rectangle 134"/>
          <p:cNvSpPr>
            <a:spLocks noChangeArrowheads="1"/>
          </p:cNvSpPr>
          <p:nvPr/>
        </p:nvSpPr>
        <p:spPr bwMode="auto">
          <a:xfrm>
            <a:off x="6993745" y="2413335"/>
            <a:ext cx="792992" cy="1082710"/>
          </a:xfrm>
          <a:prstGeom prst="rect">
            <a:avLst/>
          </a:prstGeom>
          <a:noFill/>
          <a:ln w="19050">
            <a:solidFill>
              <a:srgbClr val="FF0000"/>
            </a:solidFill>
            <a:prstDash val="dash"/>
            <a:miter lim="800000"/>
            <a:headEnd/>
            <a:tailEnd/>
          </a:ln>
        </p:spPr>
        <p:txBody>
          <a:bodyPr wrap="none" anchor="ctr"/>
          <a:lstStyle/>
          <a:p>
            <a:pPr>
              <a:defRPr/>
            </a:pPr>
            <a:endParaRPr lang="ja-JP" altLang="en-US">
              <a:solidFill>
                <a:srgbClr val="FF0000"/>
              </a:solidFill>
              <a:latin typeface="+mn-ea"/>
              <a:ea typeface="+mn-ea"/>
              <a:cs typeface="ＭＳ Ｐゴシック" charset="-128"/>
            </a:endParaRPr>
          </a:p>
        </p:txBody>
      </p:sp>
      <p:sp>
        <p:nvSpPr>
          <p:cNvPr id="55" name="Text Box 83"/>
          <p:cNvSpPr txBox="1">
            <a:spLocks noChangeArrowheads="1"/>
          </p:cNvSpPr>
          <p:nvPr/>
        </p:nvSpPr>
        <p:spPr bwMode="auto">
          <a:xfrm>
            <a:off x="3203512" y="2334185"/>
            <a:ext cx="745204" cy="376335"/>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000">
                <a:latin typeface="ＭＳ Ｐゴシック" charset="0"/>
              </a:rPr>
              <a:t>エンコーダ出力</a:t>
            </a:r>
          </a:p>
        </p:txBody>
      </p:sp>
      <p:cxnSp>
        <p:nvCxnSpPr>
          <p:cNvPr id="56" name="直線コネクタ 55"/>
          <p:cNvCxnSpPr/>
          <p:nvPr/>
        </p:nvCxnSpPr>
        <p:spPr>
          <a:xfrm rot="5400000">
            <a:off x="2256700" y="4073989"/>
            <a:ext cx="2543250"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5655664" y="4065029"/>
            <a:ext cx="1557610"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590301" y="4844580"/>
            <a:ext cx="2846408"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26"/>
          <p:cNvSpPr>
            <a:spLocks noChangeArrowheads="1"/>
          </p:cNvSpPr>
          <p:nvPr/>
        </p:nvSpPr>
        <p:spPr bwMode="auto">
          <a:xfrm>
            <a:off x="3503684" y="2722467"/>
            <a:ext cx="134405" cy="135899"/>
          </a:xfrm>
          <a:prstGeom prst="ellipse">
            <a:avLst/>
          </a:prstGeom>
          <a:solidFill>
            <a:schemeClr val="bg1"/>
          </a:solidFill>
          <a:ln w="19050">
            <a:solidFill>
              <a:schemeClr val="tx1"/>
            </a:solidFill>
            <a:round/>
            <a:headEnd/>
            <a:tailEnd/>
          </a:ln>
        </p:spPr>
        <p:txBody>
          <a:bodyPr wrap="none" anchor="ctr"/>
          <a:lstStyle/>
          <a:p>
            <a:pPr>
              <a:defRPr/>
            </a:pPr>
            <a:endParaRPr lang="ja-JP" altLang="en-US">
              <a:latin typeface="+mn-ea"/>
              <a:ea typeface="+mn-ea"/>
              <a:cs typeface="ＭＳ Ｐゴシック" charset="-128"/>
            </a:endParaRPr>
          </a:p>
        </p:txBody>
      </p:sp>
      <p:sp>
        <p:nvSpPr>
          <p:cNvPr id="60" name="Line 42"/>
          <p:cNvSpPr>
            <a:spLocks noChangeShapeType="1"/>
          </p:cNvSpPr>
          <p:nvPr/>
        </p:nvSpPr>
        <p:spPr bwMode="auto">
          <a:xfrm>
            <a:off x="4230967" y="4181513"/>
            <a:ext cx="135899"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1" name="Line 43"/>
          <p:cNvSpPr>
            <a:spLocks noChangeShapeType="1"/>
          </p:cNvSpPr>
          <p:nvPr/>
        </p:nvSpPr>
        <p:spPr bwMode="auto">
          <a:xfrm flipV="1">
            <a:off x="4366866" y="3911209"/>
            <a:ext cx="0" cy="268811"/>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2" name="Line 44"/>
          <p:cNvSpPr>
            <a:spLocks noChangeShapeType="1"/>
          </p:cNvSpPr>
          <p:nvPr/>
        </p:nvSpPr>
        <p:spPr bwMode="auto">
          <a:xfrm flipV="1">
            <a:off x="4502764" y="3911209"/>
            <a:ext cx="0" cy="268811"/>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3" name="Line 45"/>
          <p:cNvSpPr>
            <a:spLocks noChangeShapeType="1"/>
          </p:cNvSpPr>
          <p:nvPr/>
        </p:nvSpPr>
        <p:spPr bwMode="auto">
          <a:xfrm>
            <a:off x="4366866" y="3911209"/>
            <a:ext cx="135898"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4" name="Line 46"/>
          <p:cNvSpPr>
            <a:spLocks noChangeShapeType="1"/>
          </p:cNvSpPr>
          <p:nvPr/>
        </p:nvSpPr>
        <p:spPr bwMode="auto">
          <a:xfrm>
            <a:off x="4501271" y="4181513"/>
            <a:ext cx="135898" cy="0"/>
          </a:xfrm>
          <a:prstGeom prst="line">
            <a:avLst/>
          </a:prstGeom>
          <a:noFill/>
          <a:ln w="19050">
            <a:solidFill>
              <a:srgbClr val="33CCCC"/>
            </a:solidFill>
            <a:round/>
            <a:headEnd/>
            <a:tailEnd/>
          </a:ln>
        </p:spPr>
        <p:txBody>
          <a:bodyPr/>
          <a:lstStyle/>
          <a:p>
            <a:pPr>
              <a:defRPr/>
            </a:pPr>
            <a:endParaRPr lang="ja-JP" altLang="en-US">
              <a:latin typeface="+mn-ea"/>
              <a:ea typeface="+mn-ea"/>
              <a:cs typeface="ＭＳ Ｐゴシック" charset="-128"/>
            </a:endParaRPr>
          </a:p>
        </p:txBody>
      </p:sp>
      <p:sp>
        <p:nvSpPr>
          <p:cNvPr id="65" name="Line 47"/>
          <p:cNvSpPr>
            <a:spLocks noChangeShapeType="1"/>
          </p:cNvSpPr>
          <p:nvPr/>
        </p:nvSpPr>
        <p:spPr bwMode="auto">
          <a:xfrm flipV="1">
            <a:off x="4638663" y="3911209"/>
            <a:ext cx="0" cy="270305"/>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6" name="Line 48"/>
          <p:cNvSpPr>
            <a:spLocks noChangeShapeType="1"/>
          </p:cNvSpPr>
          <p:nvPr/>
        </p:nvSpPr>
        <p:spPr bwMode="auto">
          <a:xfrm flipV="1">
            <a:off x="4774562" y="3929129"/>
            <a:ext cx="0" cy="270305"/>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7" name="Line 49"/>
          <p:cNvSpPr>
            <a:spLocks noChangeShapeType="1"/>
          </p:cNvSpPr>
          <p:nvPr/>
        </p:nvSpPr>
        <p:spPr bwMode="auto">
          <a:xfrm>
            <a:off x="4638663" y="3911209"/>
            <a:ext cx="135898"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8" name="Line 50"/>
          <p:cNvSpPr>
            <a:spLocks noChangeShapeType="1"/>
          </p:cNvSpPr>
          <p:nvPr/>
        </p:nvSpPr>
        <p:spPr bwMode="auto">
          <a:xfrm>
            <a:off x="4773069" y="4199434"/>
            <a:ext cx="135898"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9" name="Line 51"/>
          <p:cNvSpPr>
            <a:spLocks noChangeShapeType="1"/>
          </p:cNvSpPr>
          <p:nvPr/>
        </p:nvSpPr>
        <p:spPr bwMode="auto">
          <a:xfrm flipV="1">
            <a:off x="4908967" y="3929129"/>
            <a:ext cx="0" cy="270305"/>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70" name="Line 52"/>
          <p:cNvSpPr>
            <a:spLocks noChangeShapeType="1"/>
          </p:cNvSpPr>
          <p:nvPr/>
        </p:nvSpPr>
        <p:spPr bwMode="auto">
          <a:xfrm flipV="1">
            <a:off x="5044867" y="3929129"/>
            <a:ext cx="0" cy="270305"/>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71" name="Line 53"/>
          <p:cNvSpPr>
            <a:spLocks noChangeShapeType="1"/>
          </p:cNvSpPr>
          <p:nvPr/>
        </p:nvSpPr>
        <p:spPr bwMode="auto">
          <a:xfrm>
            <a:off x="4908967" y="3929129"/>
            <a:ext cx="135899"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72" name="Line 54"/>
          <p:cNvSpPr>
            <a:spLocks noChangeShapeType="1"/>
          </p:cNvSpPr>
          <p:nvPr/>
        </p:nvSpPr>
        <p:spPr bwMode="auto">
          <a:xfrm>
            <a:off x="5043373" y="4199434"/>
            <a:ext cx="135899"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73" name="Line 56"/>
          <p:cNvSpPr>
            <a:spLocks noChangeShapeType="1"/>
          </p:cNvSpPr>
          <p:nvPr/>
        </p:nvSpPr>
        <p:spPr bwMode="auto">
          <a:xfrm>
            <a:off x="4290702" y="4754976"/>
            <a:ext cx="135899"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4" name="Line 57"/>
          <p:cNvSpPr>
            <a:spLocks noChangeShapeType="1"/>
          </p:cNvSpPr>
          <p:nvPr/>
        </p:nvSpPr>
        <p:spPr bwMode="auto">
          <a:xfrm flipV="1">
            <a:off x="4426602" y="4484672"/>
            <a:ext cx="0" cy="268811"/>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5" name="Line 58"/>
          <p:cNvSpPr>
            <a:spLocks noChangeShapeType="1"/>
          </p:cNvSpPr>
          <p:nvPr/>
        </p:nvSpPr>
        <p:spPr bwMode="auto">
          <a:xfrm flipV="1">
            <a:off x="4562500" y="4484672"/>
            <a:ext cx="0" cy="268811"/>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6" name="Line 59"/>
          <p:cNvSpPr>
            <a:spLocks noChangeShapeType="1"/>
          </p:cNvSpPr>
          <p:nvPr/>
        </p:nvSpPr>
        <p:spPr bwMode="auto">
          <a:xfrm>
            <a:off x="4426602" y="4484672"/>
            <a:ext cx="135898"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7" name="Line 60"/>
          <p:cNvSpPr>
            <a:spLocks noChangeShapeType="1"/>
          </p:cNvSpPr>
          <p:nvPr/>
        </p:nvSpPr>
        <p:spPr bwMode="auto">
          <a:xfrm>
            <a:off x="4561007" y="4754976"/>
            <a:ext cx="135898"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8" name="Line 61"/>
          <p:cNvSpPr>
            <a:spLocks noChangeShapeType="1"/>
          </p:cNvSpPr>
          <p:nvPr/>
        </p:nvSpPr>
        <p:spPr bwMode="auto">
          <a:xfrm flipV="1">
            <a:off x="4698399" y="4484672"/>
            <a:ext cx="0" cy="270305"/>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9" name="Line 62"/>
          <p:cNvSpPr>
            <a:spLocks noChangeShapeType="1"/>
          </p:cNvSpPr>
          <p:nvPr/>
        </p:nvSpPr>
        <p:spPr bwMode="auto">
          <a:xfrm flipV="1">
            <a:off x="4834298" y="4502592"/>
            <a:ext cx="0" cy="270305"/>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0" name="Line 63"/>
          <p:cNvSpPr>
            <a:spLocks noChangeShapeType="1"/>
          </p:cNvSpPr>
          <p:nvPr/>
        </p:nvSpPr>
        <p:spPr bwMode="auto">
          <a:xfrm>
            <a:off x="4698399" y="4492139"/>
            <a:ext cx="135898"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1" name="Line 64"/>
          <p:cNvSpPr>
            <a:spLocks noChangeShapeType="1"/>
          </p:cNvSpPr>
          <p:nvPr/>
        </p:nvSpPr>
        <p:spPr bwMode="auto">
          <a:xfrm>
            <a:off x="4832805" y="4772897"/>
            <a:ext cx="135898"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2" name="Line 65"/>
          <p:cNvSpPr>
            <a:spLocks noChangeShapeType="1"/>
          </p:cNvSpPr>
          <p:nvPr/>
        </p:nvSpPr>
        <p:spPr bwMode="auto">
          <a:xfrm flipV="1">
            <a:off x="4968703" y="4502592"/>
            <a:ext cx="0" cy="270305"/>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3" name="Line 66"/>
          <p:cNvSpPr>
            <a:spLocks noChangeShapeType="1"/>
          </p:cNvSpPr>
          <p:nvPr/>
        </p:nvSpPr>
        <p:spPr bwMode="auto">
          <a:xfrm flipV="1">
            <a:off x="5104602" y="4502592"/>
            <a:ext cx="0" cy="270305"/>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4" name="Line 67"/>
          <p:cNvSpPr>
            <a:spLocks noChangeShapeType="1"/>
          </p:cNvSpPr>
          <p:nvPr/>
        </p:nvSpPr>
        <p:spPr bwMode="auto">
          <a:xfrm>
            <a:off x="4968703" y="4502592"/>
            <a:ext cx="135899"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5" name="Line 68"/>
          <p:cNvSpPr>
            <a:spLocks noChangeShapeType="1"/>
          </p:cNvSpPr>
          <p:nvPr/>
        </p:nvSpPr>
        <p:spPr bwMode="auto">
          <a:xfrm>
            <a:off x="5103108" y="4772897"/>
            <a:ext cx="135899"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6" name="Text Box 71"/>
          <p:cNvSpPr txBox="1">
            <a:spLocks noChangeArrowheads="1"/>
          </p:cNvSpPr>
          <p:nvPr/>
        </p:nvSpPr>
        <p:spPr bwMode="auto">
          <a:xfrm>
            <a:off x="3430508" y="3912702"/>
            <a:ext cx="812406" cy="25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r">
              <a:spcBef>
                <a:spcPct val="50000"/>
              </a:spcBef>
            </a:pPr>
            <a:r>
              <a:rPr lang="en-US" altLang="ja-JP" sz="1200">
                <a:latin typeface="ＭＳ Ｐゴシック" charset="0"/>
                <a:cs typeface="Arial" charset="0"/>
              </a:rPr>
              <a:t>A</a:t>
            </a:r>
            <a:r>
              <a:rPr lang="ja-JP" altLang="en-US" sz="1200">
                <a:latin typeface="ＭＳ Ｐゴシック" charset="0"/>
                <a:cs typeface="Arial" charset="0"/>
              </a:rPr>
              <a:t>相</a:t>
            </a:r>
          </a:p>
        </p:txBody>
      </p:sp>
      <p:sp>
        <p:nvSpPr>
          <p:cNvPr id="87" name="Text Box 72"/>
          <p:cNvSpPr txBox="1">
            <a:spLocks noChangeArrowheads="1"/>
          </p:cNvSpPr>
          <p:nvPr/>
        </p:nvSpPr>
        <p:spPr bwMode="auto">
          <a:xfrm>
            <a:off x="3423041" y="4493632"/>
            <a:ext cx="812406" cy="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r">
              <a:spcBef>
                <a:spcPct val="50000"/>
              </a:spcBef>
            </a:pPr>
            <a:r>
              <a:rPr lang="en-US" altLang="ja-JP" sz="1200">
                <a:latin typeface="ＭＳ Ｐゴシック" charset="0"/>
                <a:cs typeface="Arial" charset="0"/>
              </a:rPr>
              <a:t>B</a:t>
            </a:r>
            <a:r>
              <a:rPr lang="ja-JP" altLang="en-US" sz="1200">
                <a:latin typeface="ＭＳ Ｐゴシック" charset="0"/>
                <a:cs typeface="Arial" charset="0"/>
              </a:rPr>
              <a:t>相</a:t>
            </a:r>
          </a:p>
        </p:txBody>
      </p:sp>
      <p:sp>
        <p:nvSpPr>
          <p:cNvPr id="88" name="Line 33"/>
          <p:cNvSpPr>
            <a:spLocks noChangeShapeType="1"/>
          </p:cNvSpPr>
          <p:nvPr/>
        </p:nvSpPr>
        <p:spPr bwMode="auto">
          <a:xfrm>
            <a:off x="4242914" y="5858594"/>
            <a:ext cx="948305" cy="0"/>
          </a:xfrm>
          <a:prstGeom prst="line">
            <a:avLst/>
          </a:prstGeom>
          <a:noFill/>
          <a:ln w="19050">
            <a:solidFill>
              <a:schemeClr val="tx1"/>
            </a:solidFill>
            <a:prstDash val="sysDot"/>
            <a:round/>
            <a:headEnd/>
            <a:tailEnd/>
          </a:ln>
        </p:spPr>
        <p:txBody>
          <a:bodyPr/>
          <a:lstStyle/>
          <a:p>
            <a:pPr>
              <a:defRPr/>
            </a:pPr>
            <a:endParaRPr lang="ja-JP" altLang="en-US">
              <a:latin typeface="+mn-ea"/>
              <a:ea typeface="+mn-ea"/>
              <a:cs typeface="ＭＳ Ｐゴシック" charset="-128"/>
            </a:endParaRPr>
          </a:p>
        </p:txBody>
      </p:sp>
      <p:sp>
        <p:nvSpPr>
          <p:cNvPr id="89" name="Line 20"/>
          <p:cNvSpPr>
            <a:spLocks noChangeShapeType="1"/>
          </p:cNvSpPr>
          <p:nvPr/>
        </p:nvSpPr>
        <p:spPr bwMode="auto">
          <a:xfrm>
            <a:off x="4242914" y="5519594"/>
            <a:ext cx="135899"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0" name="Line 21"/>
          <p:cNvSpPr>
            <a:spLocks noChangeShapeType="1"/>
          </p:cNvSpPr>
          <p:nvPr/>
        </p:nvSpPr>
        <p:spPr bwMode="auto">
          <a:xfrm flipV="1">
            <a:off x="4378813" y="5519594"/>
            <a:ext cx="0" cy="337507"/>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1" name="Line 22"/>
          <p:cNvSpPr>
            <a:spLocks noChangeShapeType="1"/>
          </p:cNvSpPr>
          <p:nvPr/>
        </p:nvSpPr>
        <p:spPr bwMode="auto">
          <a:xfrm flipV="1">
            <a:off x="4514711" y="5519594"/>
            <a:ext cx="0" cy="337507"/>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2" name="Line 23"/>
          <p:cNvSpPr>
            <a:spLocks noChangeShapeType="1"/>
          </p:cNvSpPr>
          <p:nvPr/>
        </p:nvSpPr>
        <p:spPr bwMode="auto">
          <a:xfrm>
            <a:off x="4378813" y="5857101"/>
            <a:ext cx="135898"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3" name="Line 24"/>
          <p:cNvSpPr>
            <a:spLocks noChangeShapeType="1"/>
          </p:cNvSpPr>
          <p:nvPr/>
        </p:nvSpPr>
        <p:spPr bwMode="auto">
          <a:xfrm>
            <a:off x="4513218" y="5519594"/>
            <a:ext cx="135898"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4" name="Line 25"/>
          <p:cNvSpPr>
            <a:spLocks noChangeShapeType="1"/>
          </p:cNvSpPr>
          <p:nvPr/>
        </p:nvSpPr>
        <p:spPr bwMode="auto">
          <a:xfrm flipV="1">
            <a:off x="4650611" y="5519594"/>
            <a:ext cx="0" cy="33900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5" name="Line 26"/>
          <p:cNvSpPr>
            <a:spLocks noChangeShapeType="1"/>
          </p:cNvSpPr>
          <p:nvPr/>
        </p:nvSpPr>
        <p:spPr bwMode="auto">
          <a:xfrm flipV="1">
            <a:off x="4786509" y="5519594"/>
            <a:ext cx="0" cy="33900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6" name="Line 27"/>
          <p:cNvSpPr>
            <a:spLocks noChangeShapeType="1"/>
          </p:cNvSpPr>
          <p:nvPr/>
        </p:nvSpPr>
        <p:spPr bwMode="auto">
          <a:xfrm>
            <a:off x="4650611" y="5858594"/>
            <a:ext cx="135898"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7" name="Line 28"/>
          <p:cNvSpPr>
            <a:spLocks noChangeShapeType="1"/>
          </p:cNvSpPr>
          <p:nvPr/>
        </p:nvSpPr>
        <p:spPr bwMode="auto">
          <a:xfrm>
            <a:off x="4785016" y="5521087"/>
            <a:ext cx="135898"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8" name="Line 29"/>
          <p:cNvSpPr>
            <a:spLocks noChangeShapeType="1"/>
          </p:cNvSpPr>
          <p:nvPr/>
        </p:nvSpPr>
        <p:spPr bwMode="auto">
          <a:xfrm flipV="1">
            <a:off x="4920914" y="5519594"/>
            <a:ext cx="0" cy="33900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9" name="Line 30"/>
          <p:cNvSpPr>
            <a:spLocks noChangeShapeType="1"/>
          </p:cNvSpPr>
          <p:nvPr/>
        </p:nvSpPr>
        <p:spPr bwMode="auto">
          <a:xfrm flipV="1">
            <a:off x="5056814" y="5519594"/>
            <a:ext cx="0" cy="33900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100" name="Line 31"/>
          <p:cNvSpPr>
            <a:spLocks noChangeShapeType="1"/>
          </p:cNvSpPr>
          <p:nvPr/>
        </p:nvSpPr>
        <p:spPr bwMode="auto">
          <a:xfrm>
            <a:off x="4920914" y="5858594"/>
            <a:ext cx="135899"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101" name="Line 32"/>
          <p:cNvSpPr>
            <a:spLocks noChangeShapeType="1"/>
          </p:cNvSpPr>
          <p:nvPr/>
        </p:nvSpPr>
        <p:spPr bwMode="auto">
          <a:xfrm>
            <a:off x="5055320" y="5521087"/>
            <a:ext cx="135899"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102" name="Text Box 70"/>
          <p:cNvSpPr txBox="1">
            <a:spLocks noChangeArrowheads="1"/>
          </p:cNvSpPr>
          <p:nvPr/>
        </p:nvSpPr>
        <p:spPr bwMode="auto">
          <a:xfrm>
            <a:off x="5085188" y="5546475"/>
            <a:ext cx="812406" cy="259850"/>
          </a:xfrm>
          <a:prstGeom prst="rect">
            <a:avLst/>
          </a:prstGeom>
          <a:noFill/>
          <a:ln w="9525">
            <a:noFill/>
            <a:miter lim="800000"/>
            <a:headEnd/>
            <a:tailEnd/>
          </a:ln>
        </p:spPr>
        <p:txBody>
          <a:bodyPr>
            <a:spAutoFit/>
          </a:bodyPr>
          <a:lstStyle/>
          <a:p>
            <a:pPr algn="ctr">
              <a:spcBef>
                <a:spcPct val="50000"/>
              </a:spcBef>
              <a:defRPr/>
            </a:pPr>
            <a:r>
              <a:rPr lang="en-US" altLang="ja-JP" sz="1200">
                <a:latin typeface="+mn-ea"/>
                <a:ea typeface="+mn-ea"/>
                <a:cs typeface="Arial" charset="0"/>
              </a:rPr>
              <a:t>CW, CCW</a:t>
            </a:r>
          </a:p>
        </p:txBody>
      </p:sp>
      <p:sp>
        <p:nvSpPr>
          <p:cNvPr id="103" name="Text Box 139"/>
          <p:cNvSpPr txBox="1">
            <a:spLocks noChangeArrowheads="1"/>
          </p:cNvSpPr>
          <p:nvPr/>
        </p:nvSpPr>
        <p:spPr bwMode="auto">
          <a:xfrm>
            <a:off x="2694983" y="1989174"/>
            <a:ext cx="1747270" cy="318485"/>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600" dirty="0">
                <a:latin typeface="ＭＳ Ｐゴシック" charset="0"/>
              </a:rPr>
              <a:t>フリップコイル</a:t>
            </a:r>
            <a:endParaRPr lang="en-US" altLang="ja-JP" sz="1600" dirty="0">
              <a:latin typeface="ＭＳ Ｐゴシック" charset="0"/>
            </a:endParaRPr>
          </a:p>
        </p:txBody>
      </p:sp>
      <p:sp>
        <p:nvSpPr>
          <p:cNvPr id="104" name="テキスト ボックス 106"/>
          <p:cNvSpPr txBox="1">
            <a:spLocks noChangeArrowheads="1"/>
          </p:cNvSpPr>
          <p:nvPr/>
        </p:nvSpPr>
        <p:spPr bwMode="auto">
          <a:xfrm>
            <a:off x="6263476" y="3036080"/>
            <a:ext cx="336013" cy="246410"/>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100">
                <a:latin typeface="ＭＳ Ｐゴシック" charset="0"/>
                <a:cs typeface="Arial" charset="0"/>
              </a:rPr>
              <a:t>B</a:t>
            </a:r>
            <a:endParaRPr lang="ja-JP" altLang="en-US" sz="1100">
              <a:latin typeface="ＭＳ Ｐゴシック" charset="0"/>
              <a:cs typeface="Arial" charset="0"/>
            </a:endParaRPr>
          </a:p>
        </p:txBody>
      </p:sp>
      <p:sp>
        <p:nvSpPr>
          <p:cNvPr id="105" name="円/楕円 24"/>
          <p:cNvSpPr/>
          <p:nvPr/>
        </p:nvSpPr>
        <p:spPr>
          <a:xfrm>
            <a:off x="6397881" y="3237688"/>
            <a:ext cx="67202" cy="672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cxnSp>
        <p:nvCxnSpPr>
          <p:cNvPr id="106" name="直線コネクタ 105"/>
          <p:cNvCxnSpPr/>
          <p:nvPr/>
        </p:nvCxnSpPr>
        <p:spPr>
          <a:xfrm rot="5400000">
            <a:off x="5737800" y="3787257"/>
            <a:ext cx="966226" cy="1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円/楕円 24"/>
          <p:cNvSpPr/>
          <p:nvPr/>
        </p:nvSpPr>
        <p:spPr>
          <a:xfrm>
            <a:off x="6187312" y="3237688"/>
            <a:ext cx="67203" cy="672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08" name="テキスト ボックス 106"/>
          <p:cNvSpPr txBox="1">
            <a:spLocks noChangeArrowheads="1"/>
          </p:cNvSpPr>
          <p:nvPr/>
        </p:nvSpPr>
        <p:spPr bwMode="auto">
          <a:xfrm>
            <a:off x="6096216" y="3036080"/>
            <a:ext cx="253877" cy="246410"/>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100">
                <a:latin typeface="ＭＳ Ｐゴシック" charset="0"/>
                <a:cs typeface="Arial" charset="0"/>
              </a:rPr>
              <a:t>A</a:t>
            </a:r>
            <a:endParaRPr lang="ja-JP" altLang="en-US" sz="1100">
              <a:latin typeface="ＭＳ Ｐゴシック" charset="0"/>
              <a:cs typeface="Arial" charset="0"/>
            </a:endParaRPr>
          </a:p>
        </p:txBody>
      </p:sp>
      <p:cxnSp>
        <p:nvCxnSpPr>
          <p:cNvPr id="109" name="直線コネクタ 108"/>
          <p:cNvCxnSpPr/>
          <p:nvPr/>
        </p:nvCxnSpPr>
        <p:spPr>
          <a:xfrm rot="5400000">
            <a:off x="6066347" y="4608624"/>
            <a:ext cx="2607465"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2849578" y="5918330"/>
            <a:ext cx="4510048" cy="13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3638090" y="4263649"/>
            <a:ext cx="2570130" cy="59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16200000" flipH="1">
            <a:off x="2594207" y="3851473"/>
            <a:ext cx="1968293" cy="14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44"/>
          <p:cNvSpPr>
            <a:spLocks noChangeArrowheads="1"/>
          </p:cNvSpPr>
          <p:nvPr/>
        </p:nvSpPr>
        <p:spPr bwMode="auto">
          <a:xfrm>
            <a:off x="4925395" y="2479045"/>
            <a:ext cx="672027" cy="948304"/>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14" name="Text Box 83"/>
          <p:cNvSpPr txBox="1">
            <a:spLocks noChangeArrowheads="1"/>
          </p:cNvSpPr>
          <p:nvPr/>
        </p:nvSpPr>
        <p:spPr bwMode="auto">
          <a:xfrm>
            <a:off x="4943316" y="2495471"/>
            <a:ext cx="645146" cy="506261"/>
          </a:xfrm>
          <a:prstGeom prst="rect">
            <a:avLst/>
          </a:prstGeom>
          <a:noFill/>
          <a:ln w="9525">
            <a:noFill/>
            <a:miter lim="800000"/>
            <a:headEnd/>
            <a:tailEnd/>
          </a:ln>
        </p:spPr>
        <p:txBody>
          <a:bodyPr>
            <a:spAutoFit/>
          </a:bodyPr>
          <a:lstStyle/>
          <a:p>
            <a:pPr algn="ctr">
              <a:spcBef>
                <a:spcPct val="50000"/>
              </a:spcBef>
              <a:defRPr/>
            </a:pPr>
            <a:r>
              <a:rPr lang="en-US" altLang="ja-JP" sz="1400" dirty="0">
                <a:latin typeface="+mn-ea"/>
                <a:ea typeface="+mn-ea"/>
                <a:cs typeface="Arial" charset="0"/>
              </a:rPr>
              <a:t>DAQ </a:t>
            </a:r>
          </a:p>
          <a:p>
            <a:pPr algn="ctr">
              <a:spcBef>
                <a:spcPct val="50000"/>
              </a:spcBef>
              <a:defRPr/>
            </a:pPr>
            <a:r>
              <a:rPr lang="en-US" altLang="ja-JP" sz="1000" dirty="0">
                <a:latin typeface="+mn-ea"/>
                <a:ea typeface="+mn-ea"/>
                <a:cs typeface="Arial" charset="0"/>
              </a:rPr>
              <a:t>PXI-6123</a:t>
            </a:r>
          </a:p>
        </p:txBody>
      </p:sp>
      <p:cxnSp>
        <p:nvCxnSpPr>
          <p:cNvPr id="115" name="直線矢印コネクタ 114"/>
          <p:cNvCxnSpPr/>
          <p:nvPr/>
        </p:nvCxnSpPr>
        <p:spPr>
          <a:xfrm>
            <a:off x="5639237" y="2835965"/>
            <a:ext cx="358414" cy="149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6" name="テキスト ボックス 106"/>
          <p:cNvSpPr txBox="1">
            <a:spLocks noChangeArrowheads="1"/>
          </p:cNvSpPr>
          <p:nvPr/>
        </p:nvSpPr>
        <p:spPr bwMode="auto">
          <a:xfrm>
            <a:off x="5454056" y="2876287"/>
            <a:ext cx="716829" cy="31809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600">
                <a:latin typeface="ＭＳ Ｐゴシック" charset="0"/>
              </a:rPr>
              <a:t>同期</a:t>
            </a:r>
          </a:p>
        </p:txBody>
      </p:sp>
      <p:sp>
        <p:nvSpPr>
          <p:cNvPr id="117" name="Oval 26"/>
          <p:cNvSpPr>
            <a:spLocks noChangeArrowheads="1"/>
          </p:cNvSpPr>
          <p:nvPr/>
        </p:nvSpPr>
        <p:spPr bwMode="auto">
          <a:xfrm>
            <a:off x="4163764" y="2716494"/>
            <a:ext cx="134405" cy="135899"/>
          </a:xfrm>
          <a:prstGeom prst="ellipse">
            <a:avLst/>
          </a:prstGeom>
          <a:solidFill>
            <a:schemeClr val="bg1"/>
          </a:solidFill>
          <a:ln w="19050">
            <a:solidFill>
              <a:schemeClr val="tx1"/>
            </a:solidFill>
            <a:round/>
            <a:headEnd/>
            <a:tailEnd/>
          </a:ln>
        </p:spPr>
        <p:txBody>
          <a:bodyPr wrap="none" anchor="ctr"/>
          <a:lstStyle/>
          <a:p>
            <a:pPr>
              <a:defRPr/>
            </a:pPr>
            <a:endParaRPr lang="ja-JP" altLang="en-US">
              <a:latin typeface="+mn-ea"/>
              <a:ea typeface="+mn-ea"/>
              <a:cs typeface="ＭＳ Ｐゴシック" charset="-128"/>
            </a:endParaRPr>
          </a:p>
        </p:txBody>
      </p:sp>
      <p:cxnSp>
        <p:nvCxnSpPr>
          <p:cNvPr id="118" name="直線コネクタ 117"/>
          <p:cNvCxnSpPr/>
          <p:nvPr/>
        </p:nvCxnSpPr>
        <p:spPr>
          <a:xfrm flipV="1">
            <a:off x="3541019" y="5334413"/>
            <a:ext cx="3095805"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Line 56"/>
          <p:cNvSpPr>
            <a:spLocks noChangeShapeType="1"/>
          </p:cNvSpPr>
          <p:nvPr/>
        </p:nvSpPr>
        <p:spPr bwMode="auto">
          <a:xfrm>
            <a:off x="4235447" y="5280651"/>
            <a:ext cx="67202" cy="0"/>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0" name="Line 57"/>
          <p:cNvSpPr>
            <a:spLocks noChangeShapeType="1"/>
          </p:cNvSpPr>
          <p:nvPr/>
        </p:nvSpPr>
        <p:spPr bwMode="auto">
          <a:xfrm flipV="1">
            <a:off x="4311610" y="5010346"/>
            <a:ext cx="0" cy="268811"/>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1" name="Line 58"/>
          <p:cNvSpPr>
            <a:spLocks noChangeShapeType="1"/>
          </p:cNvSpPr>
          <p:nvPr/>
        </p:nvSpPr>
        <p:spPr bwMode="auto">
          <a:xfrm flipV="1">
            <a:off x="4590875" y="5010346"/>
            <a:ext cx="0" cy="268811"/>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2" name="Line 59"/>
          <p:cNvSpPr>
            <a:spLocks noChangeShapeType="1"/>
          </p:cNvSpPr>
          <p:nvPr/>
        </p:nvSpPr>
        <p:spPr bwMode="auto">
          <a:xfrm>
            <a:off x="4311610" y="5010346"/>
            <a:ext cx="286732" cy="0"/>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3" name="Line 60"/>
          <p:cNvSpPr>
            <a:spLocks noChangeShapeType="1"/>
          </p:cNvSpPr>
          <p:nvPr/>
        </p:nvSpPr>
        <p:spPr bwMode="auto">
          <a:xfrm>
            <a:off x="4589381" y="5280651"/>
            <a:ext cx="669040" cy="0"/>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4" name="Text Box 72"/>
          <p:cNvSpPr txBox="1">
            <a:spLocks noChangeArrowheads="1"/>
          </p:cNvSpPr>
          <p:nvPr/>
        </p:nvSpPr>
        <p:spPr bwMode="auto">
          <a:xfrm>
            <a:off x="3415574" y="5088003"/>
            <a:ext cx="812406" cy="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r">
              <a:spcBef>
                <a:spcPct val="50000"/>
              </a:spcBef>
            </a:pPr>
            <a:r>
              <a:rPr lang="en-US" altLang="ja-JP" sz="1200">
                <a:latin typeface="ＭＳ Ｐゴシック" charset="0"/>
                <a:cs typeface="Arial" charset="0"/>
              </a:rPr>
              <a:t>Z</a:t>
            </a:r>
            <a:r>
              <a:rPr lang="ja-JP" altLang="en-US" sz="1200">
                <a:latin typeface="ＭＳ Ｐゴシック" charset="0"/>
                <a:cs typeface="Arial" charset="0"/>
              </a:rPr>
              <a:t>相</a:t>
            </a:r>
          </a:p>
        </p:txBody>
      </p:sp>
      <p:sp>
        <p:nvSpPr>
          <p:cNvPr id="125" name="Line 57"/>
          <p:cNvSpPr>
            <a:spLocks noChangeShapeType="1"/>
          </p:cNvSpPr>
          <p:nvPr/>
        </p:nvSpPr>
        <p:spPr bwMode="auto">
          <a:xfrm flipV="1">
            <a:off x="4299663" y="4486166"/>
            <a:ext cx="0" cy="268811"/>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126" name="Line 56"/>
          <p:cNvSpPr>
            <a:spLocks noChangeShapeType="1"/>
          </p:cNvSpPr>
          <p:nvPr/>
        </p:nvSpPr>
        <p:spPr bwMode="auto">
          <a:xfrm>
            <a:off x="4230967" y="4486166"/>
            <a:ext cx="68696"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127" name="円/楕円 24"/>
          <p:cNvSpPr/>
          <p:nvPr/>
        </p:nvSpPr>
        <p:spPr>
          <a:xfrm>
            <a:off x="6605462" y="3242168"/>
            <a:ext cx="67203" cy="6720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28" name="テキスト ボックス 106"/>
          <p:cNvSpPr txBox="1">
            <a:spLocks noChangeArrowheads="1"/>
          </p:cNvSpPr>
          <p:nvPr/>
        </p:nvSpPr>
        <p:spPr bwMode="auto">
          <a:xfrm>
            <a:off x="6517353" y="3043547"/>
            <a:ext cx="253877" cy="246409"/>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100">
                <a:latin typeface="ＭＳ Ｐゴシック" charset="0"/>
                <a:cs typeface="Arial" charset="0"/>
              </a:rPr>
              <a:t>Z</a:t>
            </a:r>
            <a:endParaRPr lang="ja-JP" altLang="en-US" sz="1100">
              <a:latin typeface="ＭＳ Ｐゴシック" charset="0"/>
              <a:cs typeface="Arial" charset="0"/>
            </a:endParaRPr>
          </a:p>
        </p:txBody>
      </p:sp>
      <p:cxnSp>
        <p:nvCxnSpPr>
          <p:cNvPr id="129" name="直線コネクタ 128"/>
          <p:cNvCxnSpPr/>
          <p:nvPr/>
        </p:nvCxnSpPr>
        <p:spPr>
          <a:xfrm rot="16200000" flipH="1">
            <a:off x="2909314" y="3545327"/>
            <a:ext cx="1433658" cy="14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rot="5400000">
            <a:off x="3770255" y="3302651"/>
            <a:ext cx="931878"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4235447" y="3767843"/>
            <a:ext cx="1034921" cy="1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円/楕円 24"/>
          <p:cNvSpPr/>
          <p:nvPr/>
        </p:nvSpPr>
        <p:spPr>
          <a:xfrm>
            <a:off x="5231540" y="3194380"/>
            <a:ext cx="67203" cy="6720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cxnSp>
        <p:nvCxnSpPr>
          <p:cNvPr id="133" name="直線コネクタ 132"/>
          <p:cNvCxnSpPr>
            <a:stCxn id="132" idx="4"/>
          </p:cNvCxnSpPr>
          <p:nvPr/>
        </p:nvCxnSpPr>
        <p:spPr>
          <a:xfrm rot="5400000">
            <a:off x="5011265" y="3514713"/>
            <a:ext cx="5062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 Box 83"/>
          <p:cNvSpPr txBox="1">
            <a:spLocks noChangeArrowheads="1"/>
          </p:cNvSpPr>
          <p:nvPr/>
        </p:nvSpPr>
        <p:spPr bwMode="auto">
          <a:xfrm>
            <a:off x="3865086" y="2332692"/>
            <a:ext cx="745203" cy="376335"/>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000">
                <a:latin typeface="ＭＳ Ｐゴシック" charset="0"/>
              </a:rPr>
              <a:t>コイル電圧出力</a:t>
            </a:r>
          </a:p>
        </p:txBody>
      </p:sp>
      <p:grpSp>
        <p:nvGrpSpPr>
          <p:cNvPr id="135" name="図形グループ 138"/>
          <p:cNvGrpSpPr>
            <a:grpSpLocks/>
          </p:cNvGrpSpPr>
          <p:nvPr/>
        </p:nvGrpSpPr>
        <p:grpSpPr bwMode="auto">
          <a:xfrm>
            <a:off x="560205" y="2047453"/>
            <a:ext cx="1603905" cy="1266398"/>
            <a:chOff x="874713" y="1295400"/>
            <a:chExt cx="3925887" cy="3098800"/>
          </a:xfrm>
        </p:grpSpPr>
        <p:sp>
          <p:nvSpPr>
            <p:cNvPr id="136" name="角丸四角形 135"/>
            <p:cNvSpPr/>
            <p:nvPr/>
          </p:nvSpPr>
          <p:spPr>
            <a:xfrm>
              <a:off x="3905031" y="1489076"/>
              <a:ext cx="888258"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37" name="角丸四角形 136"/>
            <p:cNvSpPr/>
            <p:nvPr/>
          </p:nvSpPr>
          <p:spPr>
            <a:xfrm>
              <a:off x="3883099" y="3082327"/>
              <a:ext cx="884604"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38" name="角丸四角形 137"/>
            <p:cNvSpPr/>
            <p:nvPr/>
          </p:nvSpPr>
          <p:spPr>
            <a:xfrm>
              <a:off x="2066370" y="3082327"/>
              <a:ext cx="1593749"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39" name="角丸四角形 138"/>
            <p:cNvSpPr/>
            <p:nvPr/>
          </p:nvSpPr>
          <p:spPr>
            <a:xfrm>
              <a:off x="2066370" y="1489076"/>
              <a:ext cx="1593749"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0" name="角丸四角形 139"/>
            <p:cNvSpPr/>
            <p:nvPr/>
          </p:nvSpPr>
          <p:spPr>
            <a:xfrm>
              <a:off x="900302" y="3118870"/>
              <a:ext cx="880947"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1" name="角丸四角形 140"/>
            <p:cNvSpPr/>
            <p:nvPr/>
          </p:nvSpPr>
          <p:spPr>
            <a:xfrm>
              <a:off x="900302" y="1478112"/>
              <a:ext cx="880947" cy="10926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2" name="正方形/長方形 141"/>
            <p:cNvSpPr/>
            <p:nvPr/>
          </p:nvSpPr>
          <p:spPr>
            <a:xfrm>
              <a:off x="1075761" y="1295400"/>
              <a:ext cx="3542070" cy="18271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a:solidFill>
                    <a:schemeClr val="tx1"/>
                  </a:solidFill>
                  <a:latin typeface="+mn-ea"/>
                  <a:cs typeface="ＭＳ Ｐゴシック" charset="-128"/>
                </a:rPr>
                <a:t> </a:t>
              </a:r>
            </a:p>
          </p:txBody>
        </p:sp>
        <p:sp>
          <p:nvSpPr>
            <p:cNvPr id="143" name="正方形/長方形 142"/>
            <p:cNvSpPr/>
            <p:nvPr/>
          </p:nvSpPr>
          <p:spPr>
            <a:xfrm>
              <a:off x="1075761" y="4211488"/>
              <a:ext cx="3542070" cy="18271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a:solidFill>
                    <a:schemeClr val="tx1"/>
                  </a:solidFill>
                  <a:latin typeface="+mn-ea"/>
                  <a:cs typeface="ＭＳ Ｐゴシック" charset="-128"/>
                </a:rPr>
                <a:t> </a:t>
              </a:r>
            </a:p>
          </p:txBody>
        </p:sp>
        <p:sp>
          <p:nvSpPr>
            <p:cNvPr id="144" name="正方形/長方形 143"/>
            <p:cNvSpPr/>
            <p:nvPr/>
          </p:nvSpPr>
          <p:spPr>
            <a:xfrm>
              <a:off x="4084144" y="1478112"/>
              <a:ext cx="533687" cy="273337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ja-JP" altLang="en-US">
                <a:solidFill>
                  <a:schemeClr val="bg1"/>
                </a:solidFill>
                <a:latin typeface="ＭＳ Ｐゴシック" charset="0"/>
                <a:ea typeface="ＭＳ Ｐゴシック" charset="0"/>
                <a:cs typeface="Arial" charset="0"/>
              </a:endParaRPr>
            </a:p>
          </p:txBody>
        </p:sp>
        <p:sp>
          <p:nvSpPr>
            <p:cNvPr id="145" name="正方形/長方形 144"/>
            <p:cNvSpPr/>
            <p:nvPr/>
          </p:nvSpPr>
          <p:spPr>
            <a:xfrm>
              <a:off x="1075761" y="1478112"/>
              <a:ext cx="530030" cy="273337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ja-JP" altLang="en-US">
                <a:solidFill>
                  <a:schemeClr val="bg1"/>
                </a:solidFill>
                <a:latin typeface="ＭＳ Ｐゴシック" charset="0"/>
                <a:ea typeface="ＭＳ Ｐゴシック" charset="0"/>
                <a:cs typeface="Arial" charset="0"/>
              </a:endParaRPr>
            </a:p>
          </p:txBody>
        </p:sp>
        <p:sp>
          <p:nvSpPr>
            <p:cNvPr id="146" name="正方形/長方形 145"/>
            <p:cNvSpPr/>
            <p:nvPr/>
          </p:nvSpPr>
          <p:spPr>
            <a:xfrm>
              <a:off x="2358801" y="1492729"/>
              <a:ext cx="1063719" cy="273337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chemeClr val="bg1"/>
                </a:solidFill>
                <a:latin typeface="ＭＳ Ｐゴシック" charset="0"/>
                <a:ea typeface="ＭＳ Ｐゴシック" charset="0"/>
                <a:cs typeface="Arial" charset="0"/>
              </a:endParaRPr>
            </a:p>
          </p:txBody>
        </p:sp>
        <p:sp>
          <p:nvSpPr>
            <p:cNvPr id="147" name="円/楕円 146"/>
            <p:cNvSpPr/>
            <p:nvPr/>
          </p:nvSpPr>
          <p:spPr>
            <a:xfrm>
              <a:off x="1251219" y="3630464"/>
              <a:ext cx="179113" cy="18271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8" name="円/楕円 147"/>
            <p:cNvSpPr/>
            <p:nvPr/>
          </p:nvSpPr>
          <p:spPr>
            <a:xfrm>
              <a:off x="2819380" y="3652389"/>
              <a:ext cx="179115" cy="18271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9" name="円/楕円 148"/>
            <p:cNvSpPr/>
            <p:nvPr/>
          </p:nvSpPr>
          <p:spPr>
            <a:xfrm>
              <a:off x="4274224" y="3630464"/>
              <a:ext cx="175459" cy="18271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50" name="Text Box 30"/>
            <p:cNvSpPr txBox="1">
              <a:spLocks noChangeArrowheads="1"/>
            </p:cNvSpPr>
            <p:nvPr/>
          </p:nvSpPr>
          <p:spPr bwMode="auto">
            <a:xfrm>
              <a:off x="2431908" y="2420908"/>
              <a:ext cx="888261" cy="778355"/>
            </a:xfrm>
            <a:prstGeom prst="rect">
              <a:avLst/>
            </a:prstGeom>
            <a:noFill/>
            <a:ln w="9525">
              <a:noFill/>
              <a:miter lim="800000"/>
              <a:headEnd/>
              <a:tailEnd/>
            </a:ln>
          </p:spPr>
          <p:txBody>
            <a:bodyPr>
              <a:spAutoFit/>
            </a:bodyPr>
            <a:lstStyle/>
            <a:p>
              <a:pPr algn="ctr">
                <a:spcBef>
                  <a:spcPct val="50000"/>
                </a:spcBef>
                <a:defRPr/>
              </a:pPr>
              <a:r>
                <a:rPr lang="en-US" altLang="ja-JP" sz="1600">
                  <a:solidFill>
                    <a:schemeClr val="bg1"/>
                  </a:solidFill>
                  <a:latin typeface="+mn-ea"/>
                  <a:ea typeface="+mn-ea"/>
                  <a:cs typeface="ＭＳ Ｐゴシック" charset="-128"/>
                </a:rPr>
                <a:t>B</a:t>
              </a:r>
            </a:p>
          </p:txBody>
        </p:sp>
        <p:sp>
          <p:nvSpPr>
            <p:cNvPr id="151" name="Text Box 31"/>
            <p:cNvSpPr txBox="1">
              <a:spLocks noChangeArrowheads="1"/>
            </p:cNvSpPr>
            <p:nvPr/>
          </p:nvSpPr>
          <p:spPr bwMode="auto">
            <a:xfrm>
              <a:off x="3912342" y="2409946"/>
              <a:ext cx="888258" cy="778353"/>
            </a:xfrm>
            <a:prstGeom prst="rect">
              <a:avLst/>
            </a:prstGeom>
            <a:noFill/>
            <a:ln w="9525">
              <a:noFill/>
              <a:miter lim="800000"/>
              <a:headEnd/>
              <a:tailEnd/>
            </a:ln>
          </p:spPr>
          <p:txBody>
            <a:bodyPr>
              <a:spAutoFit/>
            </a:bodyPr>
            <a:lstStyle/>
            <a:p>
              <a:pPr algn="ctr">
                <a:spcBef>
                  <a:spcPct val="50000"/>
                </a:spcBef>
                <a:defRPr/>
              </a:pPr>
              <a:r>
                <a:rPr lang="en-US" altLang="ja-JP" sz="1600">
                  <a:solidFill>
                    <a:schemeClr val="bg1"/>
                  </a:solidFill>
                  <a:latin typeface="+mn-ea"/>
                  <a:ea typeface="+mn-ea"/>
                  <a:cs typeface="ＭＳ Ｐゴシック" charset="-128"/>
                </a:rPr>
                <a:t>A</a:t>
              </a:r>
            </a:p>
          </p:txBody>
        </p:sp>
        <p:sp>
          <p:nvSpPr>
            <p:cNvPr id="152" name="Text Box 32"/>
            <p:cNvSpPr txBox="1">
              <a:spLocks noChangeArrowheads="1"/>
            </p:cNvSpPr>
            <p:nvPr/>
          </p:nvSpPr>
          <p:spPr bwMode="auto">
            <a:xfrm>
              <a:off x="874713" y="2417254"/>
              <a:ext cx="888261" cy="778353"/>
            </a:xfrm>
            <a:prstGeom prst="rect">
              <a:avLst/>
            </a:prstGeom>
            <a:noFill/>
            <a:ln w="9525">
              <a:noFill/>
              <a:miter lim="800000"/>
              <a:headEnd/>
              <a:tailEnd/>
            </a:ln>
          </p:spPr>
          <p:txBody>
            <a:bodyPr>
              <a:spAutoFit/>
            </a:bodyPr>
            <a:lstStyle/>
            <a:p>
              <a:pPr algn="ctr">
                <a:spcBef>
                  <a:spcPct val="50000"/>
                </a:spcBef>
                <a:defRPr/>
              </a:pPr>
              <a:r>
                <a:rPr lang="en-US" altLang="ja-JP" sz="1600">
                  <a:solidFill>
                    <a:schemeClr val="bg1"/>
                  </a:solidFill>
                  <a:latin typeface="+mn-ea"/>
                  <a:ea typeface="+mn-ea"/>
                  <a:cs typeface="ＭＳ Ｐゴシック" charset="-128"/>
                </a:rPr>
                <a:t>C</a:t>
              </a:r>
            </a:p>
          </p:txBody>
        </p:sp>
      </p:grpSp>
      <p:cxnSp>
        <p:nvCxnSpPr>
          <p:cNvPr id="153" name="直線コネクタ 152"/>
          <p:cNvCxnSpPr/>
          <p:nvPr/>
        </p:nvCxnSpPr>
        <p:spPr>
          <a:xfrm rot="16200000" flipH="1">
            <a:off x="-879425" y="4702707"/>
            <a:ext cx="3277999" cy="13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rot="16200000" flipH="1">
            <a:off x="-167824" y="4637745"/>
            <a:ext cx="3122686"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rot="16200000" flipH="1">
            <a:off x="501216" y="4560088"/>
            <a:ext cx="2991267"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正方形/長方形 155"/>
          <p:cNvSpPr/>
          <p:nvPr/>
        </p:nvSpPr>
        <p:spPr>
          <a:xfrm>
            <a:off x="437747" y="3864914"/>
            <a:ext cx="573463" cy="2867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100">
                <a:solidFill>
                  <a:schemeClr val="tx1"/>
                </a:solidFill>
                <a:latin typeface="ＭＳ Ｐゴシック" charset="0"/>
                <a:ea typeface="ＭＳ Ｐゴシック" charset="0"/>
                <a:cs typeface="Arial" charset="0"/>
              </a:rPr>
              <a:t>電源</a:t>
            </a:r>
            <a:r>
              <a:rPr lang="en-US" altLang="ja-JP" sz="1100">
                <a:solidFill>
                  <a:schemeClr val="tx1"/>
                </a:solidFill>
                <a:latin typeface="ＭＳ Ｐゴシック" charset="0"/>
                <a:ea typeface="ＭＳ Ｐゴシック" charset="0"/>
                <a:cs typeface="Arial" charset="0"/>
              </a:rPr>
              <a:t>C</a:t>
            </a:r>
            <a:endParaRPr lang="ja-JP" altLang="en-US" sz="1100">
              <a:solidFill>
                <a:schemeClr val="tx1"/>
              </a:solidFill>
              <a:latin typeface="ＭＳ Ｐゴシック" charset="0"/>
              <a:ea typeface="ＭＳ Ｐゴシック" charset="0"/>
              <a:cs typeface="Arial" charset="0"/>
            </a:endParaRPr>
          </a:p>
        </p:txBody>
      </p:sp>
      <p:sp>
        <p:nvSpPr>
          <p:cNvPr id="157" name="正方形/長方形 156"/>
          <p:cNvSpPr/>
          <p:nvPr/>
        </p:nvSpPr>
        <p:spPr>
          <a:xfrm>
            <a:off x="1060493" y="3863420"/>
            <a:ext cx="606318" cy="2867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100">
                <a:solidFill>
                  <a:schemeClr val="tx1"/>
                </a:solidFill>
                <a:latin typeface="ＭＳ Ｐゴシック" charset="0"/>
                <a:ea typeface="ＭＳ Ｐゴシック" charset="0"/>
                <a:cs typeface="Arial" charset="0"/>
              </a:rPr>
              <a:t>電源</a:t>
            </a:r>
            <a:r>
              <a:rPr lang="en-US" altLang="ja-JP" sz="1100">
                <a:solidFill>
                  <a:schemeClr val="tx1"/>
                </a:solidFill>
                <a:latin typeface="ＭＳ Ｐゴシック" charset="0"/>
                <a:ea typeface="ＭＳ Ｐゴシック" charset="0"/>
                <a:cs typeface="Arial" charset="0"/>
              </a:rPr>
              <a:t>B</a:t>
            </a:r>
            <a:endParaRPr lang="ja-JP" altLang="en-US" sz="1100">
              <a:solidFill>
                <a:schemeClr val="tx1"/>
              </a:solidFill>
              <a:latin typeface="ＭＳ Ｐゴシック" charset="0"/>
              <a:ea typeface="ＭＳ Ｐゴシック" charset="0"/>
              <a:cs typeface="Arial" charset="0"/>
            </a:endParaRPr>
          </a:p>
        </p:txBody>
      </p:sp>
      <p:sp>
        <p:nvSpPr>
          <p:cNvPr id="158" name="正方形/長方形 157"/>
          <p:cNvSpPr/>
          <p:nvPr/>
        </p:nvSpPr>
        <p:spPr>
          <a:xfrm>
            <a:off x="1716092" y="3863420"/>
            <a:ext cx="603331" cy="2867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100">
                <a:solidFill>
                  <a:schemeClr val="tx1"/>
                </a:solidFill>
                <a:latin typeface="ＭＳ Ｐゴシック" charset="0"/>
                <a:ea typeface="ＭＳ Ｐゴシック" charset="0"/>
                <a:cs typeface="Arial" charset="0"/>
              </a:rPr>
              <a:t>電源</a:t>
            </a:r>
            <a:r>
              <a:rPr lang="en-US" altLang="ja-JP" sz="1100">
                <a:solidFill>
                  <a:schemeClr val="tx1"/>
                </a:solidFill>
                <a:latin typeface="ＭＳ Ｐゴシック" charset="0"/>
                <a:ea typeface="ＭＳ Ｐゴシック" charset="0"/>
                <a:cs typeface="Arial" charset="0"/>
              </a:rPr>
              <a:t>A</a:t>
            </a:r>
            <a:endParaRPr lang="ja-JP" altLang="en-US" sz="1100">
              <a:solidFill>
                <a:schemeClr val="tx1"/>
              </a:solidFill>
              <a:latin typeface="ＭＳ Ｐゴシック" charset="0"/>
              <a:ea typeface="ＭＳ Ｐゴシック" charset="0"/>
              <a:cs typeface="Arial" charset="0"/>
            </a:endParaRPr>
          </a:p>
        </p:txBody>
      </p:sp>
      <p:cxnSp>
        <p:nvCxnSpPr>
          <p:cNvPr id="159" name="直線コネクタ 158"/>
          <p:cNvCxnSpPr/>
          <p:nvPr/>
        </p:nvCxnSpPr>
        <p:spPr>
          <a:xfrm>
            <a:off x="2002823" y="6061695"/>
            <a:ext cx="6175183" cy="1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409947" y="6205061"/>
            <a:ext cx="6911425" cy="1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773761" y="6334987"/>
            <a:ext cx="7690977" cy="13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45"/>
          <p:cNvSpPr>
            <a:spLocks noChangeArrowheads="1"/>
          </p:cNvSpPr>
          <p:nvPr/>
        </p:nvSpPr>
        <p:spPr bwMode="auto">
          <a:xfrm>
            <a:off x="7962958" y="2477551"/>
            <a:ext cx="663067" cy="948305"/>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63" name="Text Box 83"/>
          <p:cNvSpPr txBox="1">
            <a:spLocks noChangeArrowheads="1"/>
          </p:cNvSpPr>
          <p:nvPr/>
        </p:nvSpPr>
        <p:spPr bwMode="auto">
          <a:xfrm>
            <a:off x="7945037" y="2549234"/>
            <a:ext cx="706375" cy="506261"/>
          </a:xfrm>
          <a:prstGeom prst="rect">
            <a:avLst/>
          </a:prstGeom>
          <a:noFill/>
          <a:ln w="9525">
            <a:noFill/>
            <a:miter lim="800000"/>
            <a:headEnd/>
            <a:tailEnd/>
          </a:ln>
        </p:spPr>
        <p:txBody>
          <a:bodyPr>
            <a:spAutoFit/>
          </a:bodyPr>
          <a:lstStyle/>
          <a:p>
            <a:pPr algn="ctr">
              <a:spcBef>
                <a:spcPct val="50000"/>
              </a:spcBef>
              <a:defRPr/>
            </a:pPr>
            <a:r>
              <a:rPr lang="en-US" altLang="ja-JP" sz="1400" dirty="0">
                <a:latin typeface="+mn-ea"/>
                <a:ea typeface="+mn-ea"/>
                <a:cs typeface="Arial" charset="0"/>
              </a:rPr>
              <a:t>AO   </a:t>
            </a:r>
          </a:p>
          <a:p>
            <a:pPr algn="ctr">
              <a:spcBef>
                <a:spcPct val="50000"/>
              </a:spcBef>
              <a:defRPr/>
            </a:pPr>
            <a:r>
              <a:rPr lang="en-US" altLang="ja-JP" sz="1000" dirty="0">
                <a:latin typeface="+mn-ea"/>
                <a:ea typeface="+mn-ea"/>
                <a:cs typeface="Arial" charset="0"/>
              </a:rPr>
              <a:t>PXI-6733</a:t>
            </a:r>
          </a:p>
        </p:txBody>
      </p:sp>
      <p:sp>
        <p:nvSpPr>
          <p:cNvPr id="164" name="円/楕円 24"/>
          <p:cNvSpPr/>
          <p:nvPr/>
        </p:nvSpPr>
        <p:spPr>
          <a:xfrm>
            <a:off x="8106323" y="3194380"/>
            <a:ext cx="67202" cy="672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5" name="円/楕円 24"/>
          <p:cNvSpPr/>
          <p:nvPr/>
        </p:nvSpPr>
        <p:spPr>
          <a:xfrm>
            <a:off x="8269103" y="3198860"/>
            <a:ext cx="67203" cy="6720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6" name="円/楕円 24"/>
          <p:cNvSpPr/>
          <p:nvPr/>
        </p:nvSpPr>
        <p:spPr>
          <a:xfrm>
            <a:off x="8442336" y="3194380"/>
            <a:ext cx="67203" cy="672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cxnSp>
        <p:nvCxnSpPr>
          <p:cNvPr id="167" name="直線コネクタ 166"/>
          <p:cNvCxnSpPr/>
          <p:nvPr/>
        </p:nvCxnSpPr>
        <p:spPr>
          <a:xfrm rot="16200000" flipH="1">
            <a:off x="6944463" y="4805752"/>
            <a:ext cx="3071910" cy="13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rot="16200000" flipH="1">
            <a:off x="6850379" y="4735563"/>
            <a:ext cx="2928544" cy="104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rot="16200000" flipH="1">
            <a:off x="6743601" y="4658652"/>
            <a:ext cx="2795633" cy="104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Rectangle 134"/>
          <p:cNvSpPr>
            <a:spLocks noChangeArrowheads="1"/>
          </p:cNvSpPr>
          <p:nvPr/>
        </p:nvSpPr>
        <p:spPr bwMode="auto">
          <a:xfrm>
            <a:off x="7891275" y="2405868"/>
            <a:ext cx="788512" cy="1082711"/>
          </a:xfrm>
          <a:prstGeom prst="rect">
            <a:avLst/>
          </a:prstGeom>
          <a:noFill/>
          <a:ln w="19050">
            <a:solidFill>
              <a:srgbClr val="FF6600"/>
            </a:solidFill>
            <a:prstDash val="dash"/>
            <a:miter lim="800000"/>
            <a:headEnd/>
            <a:tailEnd/>
          </a:ln>
        </p:spPr>
        <p:txBody>
          <a:bodyPr wrap="none" anchor="ctr"/>
          <a:lstStyle/>
          <a:p>
            <a:pPr>
              <a:defRPr/>
            </a:pPr>
            <a:endParaRPr lang="ja-JP" altLang="en-US">
              <a:solidFill>
                <a:srgbClr val="FF0000"/>
              </a:solidFill>
              <a:latin typeface="+mn-ea"/>
              <a:ea typeface="+mn-ea"/>
              <a:cs typeface="ＭＳ Ｐゴシック" charset="-128"/>
            </a:endParaRPr>
          </a:p>
        </p:txBody>
      </p:sp>
      <p:sp>
        <p:nvSpPr>
          <p:cNvPr id="171" name="Rectangle 134"/>
          <p:cNvSpPr>
            <a:spLocks noChangeArrowheads="1"/>
          </p:cNvSpPr>
          <p:nvPr/>
        </p:nvSpPr>
        <p:spPr bwMode="auto">
          <a:xfrm>
            <a:off x="8760430" y="2405868"/>
            <a:ext cx="788512" cy="1082711"/>
          </a:xfrm>
          <a:prstGeom prst="rect">
            <a:avLst/>
          </a:prstGeom>
          <a:noFill/>
          <a:ln w="19050">
            <a:solidFill>
              <a:srgbClr val="008000"/>
            </a:solidFill>
            <a:prstDash val="dash"/>
            <a:miter lim="800000"/>
            <a:headEnd/>
            <a:tailEnd/>
          </a:ln>
        </p:spPr>
        <p:txBody>
          <a:bodyPr wrap="none" anchor="ctr"/>
          <a:lstStyle/>
          <a:p>
            <a:pPr>
              <a:defRPr/>
            </a:pPr>
            <a:endParaRPr lang="ja-JP" altLang="en-US">
              <a:solidFill>
                <a:srgbClr val="FF0000"/>
              </a:solidFill>
              <a:latin typeface="+mn-ea"/>
              <a:ea typeface="+mn-ea"/>
              <a:cs typeface="ＭＳ Ｐゴシック" charset="-128"/>
            </a:endParaRPr>
          </a:p>
        </p:txBody>
      </p:sp>
      <p:sp>
        <p:nvSpPr>
          <p:cNvPr id="172" name="Text Box 133"/>
          <p:cNvSpPr txBox="1">
            <a:spLocks noChangeArrowheads="1"/>
          </p:cNvSpPr>
          <p:nvPr/>
        </p:nvSpPr>
        <p:spPr bwMode="auto">
          <a:xfrm>
            <a:off x="7827058" y="2039987"/>
            <a:ext cx="940838" cy="289718"/>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400" b="1">
                <a:solidFill>
                  <a:srgbClr val="FF6600"/>
                </a:solidFill>
                <a:latin typeface="ＭＳ Ｐゴシック" charset="0"/>
              </a:rPr>
              <a:t>電源</a:t>
            </a:r>
          </a:p>
        </p:txBody>
      </p:sp>
      <p:cxnSp>
        <p:nvCxnSpPr>
          <p:cNvPr id="173" name="直線矢印コネクタ 172"/>
          <p:cNvCxnSpPr/>
          <p:nvPr/>
        </p:nvCxnSpPr>
        <p:spPr>
          <a:xfrm>
            <a:off x="5298743" y="4062042"/>
            <a:ext cx="340494" cy="1493"/>
          </a:xfrm>
          <a:prstGeom prst="straightConnector1">
            <a:avLst/>
          </a:prstGeom>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4" name="直線矢印コネクタ 173"/>
          <p:cNvCxnSpPr/>
          <p:nvPr/>
        </p:nvCxnSpPr>
        <p:spPr>
          <a:xfrm>
            <a:off x="5315170" y="4639985"/>
            <a:ext cx="340494" cy="1494"/>
          </a:xfrm>
          <a:prstGeom prst="straightConnector1">
            <a:avLst/>
          </a:prstGeom>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5" name="直線矢印コネクタ 174"/>
          <p:cNvCxnSpPr/>
          <p:nvPr/>
        </p:nvCxnSpPr>
        <p:spPr>
          <a:xfrm>
            <a:off x="5315170" y="5147739"/>
            <a:ext cx="340494" cy="1494"/>
          </a:xfrm>
          <a:prstGeom prst="straightConnector1">
            <a:avLst/>
          </a:prstGeom>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6" name="直線矢印コネクタ 175"/>
          <p:cNvCxnSpPr/>
          <p:nvPr/>
        </p:nvCxnSpPr>
        <p:spPr>
          <a:xfrm>
            <a:off x="3823271" y="5718215"/>
            <a:ext cx="340494" cy="1494"/>
          </a:xfrm>
          <a:prstGeom prst="straightConnector1">
            <a:avLst/>
          </a:prstGeom>
          <a:ln w="19050">
            <a:solidFill>
              <a:schemeClr val="tx1"/>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sp>
        <p:nvSpPr>
          <p:cNvPr id="177" name="AutoShape 118"/>
          <p:cNvSpPr>
            <a:spLocks noChangeArrowheads="1"/>
          </p:cNvSpPr>
          <p:nvPr/>
        </p:nvSpPr>
        <p:spPr bwMode="auto">
          <a:xfrm>
            <a:off x="8844060" y="4393575"/>
            <a:ext cx="724295" cy="483860"/>
          </a:xfrm>
          <a:prstGeom prst="parallelogram">
            <a:avLst>
              <a:gd name="adj" fmla="val 11539"/>
            </a:avLst>
          </a:prstGeom>
          <a:solidFill>
            <a:schemeClr val="bg1"/>
          </a:solid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78" name="AutoShape 119"/>
          <p:cNvSpPr>
            <a:spLocks noChangeArrowheads="1"/>
          </p:cNvSpPr>
          <p:nvPr/>
        </p:nvSpPr>
        <p:spPr bwMode="auto">
          <a:xfrm>
            <a:off x="8687253" y="4880422"/>
            <a:ext cx="830327" cy="282251"/>
          </a:xfrm>
          <a:prstGeom prst="cube">
            <a:avLst>
              <a:gd name="adj" fmla="val 52755"/>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79" name="AutoShape 120"/>
          <p:cNvSpPr>
            <a:spLocks noChangeArrowheads="1"/>
          </p:cNvSpPr>
          <p:nvPr/>
        </p:nvSpPr>
        <p:spPr bwMode="auto">
          <a:xfrm>
            <a:off x="8908275" y="4444351"/>
            <a:ext cx="594371" cy="380815"/>
          </a:xfrm>
          <a:prstGeom prst="parallelogram">
            <a:avLst>
              <a:gd name="adj" fmla="val 12051"/>
            </a:avLst>
          </a:prstGeom>
          <a:solidFill>
            <a:schemeClr val="bg1">
              <a:lumMod val="65000"/>
            </a:schemeClr>
          </a:solidFill>
          <a:ln w="1270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80" name="Text Box 123"/>
          <p:cNvSpPr txBox="1">
            <a:spLocks noChangeArrowheads="1"/>
          </p:cNvSpPr>
          <p:nvPr/>
        </p:nvSpPr>
        <p:spPr bwMode="auto">
          <a:xfrm>
            <a:off x="8495934" y="5229876"/>
            <a:ext cx="1356592" cy="584776"/>
          </a:xfrm>
          <a:prstGeom prst="rect">
            <a:avLst/>
          </a:prstGeom>
          <a:noFill/>
          <a:ln w="9525">
            <a:noFill/>
            <a:miter lim="800000"/>
            <a:headEnd/>
            <a:tailEnd/>
          </a:ln>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600" dirty="0">
                <a:latin typeface="ＭＳ Ｐゴシック" charset="0"/>
              </a:rPr>
              <a:t>ホスト　　　　コンピュータ</a:t>
            </a:r>
          </a:p>
        </p:txBody>
      </p:sp>
      <p:cxnSp>
        <p:nvCxnSpPr>
          <p:cNvPr id="181" name="直線コネクタ 180"/>
          <p:cNvCxnSpPr/>
          <p:nvPr/>
        </p:nvCxnSpPr>
        <p:spPr>
          <a:xfrm rot="5400000">
            <a:off x="8587942" y="3846246"/>
            <a:ext cx="10946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Line 125"/>
          <p:cNvSpPr>
            <a:spLocks noChangeShapeType="1"/>
          </p:cNvSpPr>
          <p:nvPr/>
        </p:nvSpPr>
        <p:spPr bwMode="auto">
          <a:xfrm flipV="1">
            <a:off x="2080480" y="5685360"/>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83" name="Line 126"/>
          <p:cNvSpPr>
            <a:spLocks noChangeShapeType="1"/>
          </p:cNvSpPr>
          <p:nvPr/>
        </p:nvSpPr>
        <p:spPr bwMode="auto">
          <a:xfrm flipV="1">
            <a:off x="1498056" y="5685360"/>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84" name="Line 127"/>
          <p:cNvSpPr>
            <a:spLocks noChangeShapeType="1"/>
          </p:cNvSpPr>
          <p:nvPr/>
        </p:nvSpPr>
        <p:spPr bwMode="auto">
          <a:xfrm flipV="1">
            <a:off x="840963" y="5685360"/>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85" name="Text Box 128"/>
          <p:cNvSpPr txBox="1">
            <a:spLocks noChangeArrowheads="1"/>
          </p:cNvSpPr>
          <p:nvPr/>
        </p:nvSpPr>
        <p:spPr bwMode="auto">
          <a:xfrm>
            <a:off x="2122295" y="5721202"/>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V</a:t>
            </a:r>
            <a:r>
              <a:rPr lang="en-US" altLang="ja-JP" sz="1400" baseline="-25000">
                <a:latin typeface="ＭＳ Ｐゴシック" charset="0"/>
              </a:rPr>
              <a:t>A</a:t>
            </a:r>
          </a:p>
        </p:txBody>
      </p:sp>
      <p:sp>
        <p:nvSpPr>
          <p:cNvPr id="186" name="Text Box 129"/>
          <p:cNvSpPr txBox="1">
            <a:spLocks noChangeArrowheads="1"/>
          </p:cNvSpPr>
          <p:nvPr/>
        </p:nvSpPr>
        <p:spPr bwMode="auto">
          <a:xfrm>
            <a:off x="1515977" y="5721202"/>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V</a:t>
            </a:r>
            <a:r>
              <a:rPr lang="en-US" altLang="ja-JP" sz="1400" baseline="-25000">
                <a:latin typeface="ＭＳ Ｐゴシック" charset="0"/>
              </a:rPr>
              <a:t>B</a:t>
            </a:r>
          </a:p>
        </p:txBody>
      </p:sp>
      <p:sp>
        <p:nvSpPr>
          <p:cNvPr id="187" name="Text Box 130"/>
          <p:cNvSpPr txBox="1">
            <a:spLocks noChangeArrowheads="1"/>
          </p:cNvSpPr>
          <p:nvPr/>
        </p:nvSpPr>
        <p:spPr bwMode="auto">
          <a:xfrm>
            <a:off x="834990" y="5721202"/>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V</a:t>
            </a:r>
            <a:r>
              <a:rPr lang="en-US" altLang="ja-JP" sz="1400" baseline="-25000">
                <a:latin typeface="ＭＳ Ｐゴシック" charset="0"/>
              </a:rPr>
              <a:t>C</a:t>
            </a:r>
          </a:p>
        </p:txBody>
      </p:sp>
      <p:sp>
        <p:nvSpPr>
          <p:cNvPr id="188" name="Line 77"/>
          <p:cNvSpPr>
            <a:spLocks noChangeShapeType="1"/>
          </p:cNvSpPr>
          <p:nvPr/>
        </p:nvSpPr>
        <p:spPr bwMode="auto">
          <a:xfrm flipV="1">
            <a:off x="2098401" y="3425856"/>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89" name="Line 78"/>
          <p:cNvSpPr>
            <a:spLocks noChangeShapeType="1"/>
          </p:cNvSpPr>
          <p:nvPr/>
        </p:nvSpPr>
        <p:spPr bwMode="auto">
          <a:xfrm flipV="1">
            <a:off x="1468189" y="3425856"/>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90" name="Line 79"/>
          <p:cNvSpPr>
            <a:spLocks noChangeShapeType="1"/>
          </p:cNvSpPr>
          <p:nvPr/>
        </p:nvSpPr>
        <p:spPr bwMode="auto">
          <a:xfrm flipV="1">
            <a:off x="846937" y="3425856"/>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91" name="Text Box 80"/>
          <p:cNvSpPr txBox="1">
            <a:spLocks noChangeArrowheads="1"/>
          </p:cNvSpPr>
          <p:nvPr/>
        </p:nvSpPr>
        <p:spPr bwMode="auto">
          <a:xfrm>
            <a:off x="2107361" y="3461698"/>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I</a:t>
            </a:r>
            <a:r>
              <a:rPr lang="en-US" altLang="ja-JP" sz="1400" baseline="-25000">
                <a:latin typeface="ＭＳ Ｐゴシック" charset="0"/>
              </a:rPr>
              <a:t>A</a:t>
            </a:r>
          </a:p>
        </p:txBody>
      </p:sp>
      <p:sp>
        <p:nvSpPr>
          <p:cNvPr id="192" name="Text Box 81"/>
          <p:cNvSpPr txBox="1">
            <a:spLocks noChangeArrowheads="1"/>
          </p:cNvSpPr>
          <p:nvPr/>
        </p:nvSpPr>
        <p:spPr bwMode="auto">
          <a:xfrm>
            <a:off x="1486109" y="3461698"/>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I</a:t>
            </a:r>
            <a:r>
              <a:rPr lang="en-US" altLang="ja-JP" sz="1400" baseline="-25000">
                <a:latin typeface="ＭＳ Ｐゴシック" charset="0"/>
              </a:rPr>
              <a:t>B</a:t>
            </a:r>
          </a:p>
        </p:txBody>
      </p:sp>
      <p:sp>
        <p:nvSpPr>
          <p:cNvPr id="193" name="Text Box 82"/>
          <p:cNvSpPr txBox="1">
            <a:spLocks noChangeArrowheads="1"/>
          </p:cNvSpPr>
          <p:nvPr/>
        </p:nvSpPr>
        <p:spPr bwMode="auto">
          <a:xfrm>
            <a:off x="852910" y="3461698"/>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I</a:t>
            </a:r>
            <a:r>
              <a:rPr lang="en-US" altLang="ja-JP" sz="1400" baseline="-25000">
                <a:latin typeface="ＭＳ Ｐゴシック" charset="0"/>
              </a:rPr>
              <a:t>C</a:t>
            </a:r>
          </a:p>
        </p:txBody>
      </p:sp>
      <p:sp>
        <p:nvSpPr>
          <p:cNvPr id="194" name="Line 77"/>
          <p:cNvSpPr>
            <a:spLocks noChangeShapeType="1"/>
          </p:cNvSpPr>
          <p:nvPr/>
        </p:nvSpPr>
        <p:spPr bwMode="auto">
          <a:xfrm flipV="1">
            <a:off x="4513218" y="3652852"/>
            <a:ext cx="265824" cy="0"/>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95" name="Text Box 80"/>
          <p:cNvSpPr txBox="1">
            <a:spLocks noChangeArrowheads="1"/>
          </p:cNvSpPr>
          <p:nvPr/>
        </p:nvSpPr>
        <p:spPr bwMode="auto">
          <a:xfrm>
            <a:off x="4274275" y="3503513"/>
            <a:ext cx="337507" cy="289718"/>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400">
                <a:latin typeface="ＭＳ Ｐゴシック" charset="0"/>
              </a:rPr>
              <a:t>V</a:t>
            </a:r>
            <a:endParaRPr lang="en-US" altLang="ja-JP" sz="1400" baseline="-25000">
              <a:latin typeface="ＭＳ Ｐゴシック" charset="0"/>
            </a:endParaRPr>
          </a:p>
        </p:txBody>
      </p:sp>
      <p:sp>
        <p:nvSpPr>
          <p:cNvPr id="196" name="Rectangle 31"/>
          <p:cNvSpPr>
            <a:spLocks noChangeArrowheads="1"/>
          </p:cNvSpPr>
          <p:nvPr/>
        </p:nvSpPr>
        <p:spPr bwMode="auto">
          <a:xfrm>
            <a:off x="3872552" y="3140617"/>
            <a:ext cx="724296" cy="370362"/>
          </a:xfrm>
          <a:prstGeom prst="rect">
            <a:avLst/>
          </a:prstGeom>
          <a:solidFill>
            <a:schemeClr val="bg1"/>
          </a:solidFill>
          <a:ln w="19050">
            <a:solidFill>
              <a:schemeClr val="tx1"/>
            </a:solidFill>
            <a:miter lim="800000"/>
            <a:headEnd/>
            <a:tailEnd/>
          </a:ln>
        </p:spPr>
        <p:txBody>
          <a:bodyPr wrap="none" anchor="ctr"/>
          <a:lstStyle/>
          <a:p>
            <a:pPr algn="ctr"/>
            <a:r>
              <a:rPr lang="ja-JP" altLang="en-US" sz="1200">
                <a:latin typeface="ＭＳ Ｐゴシック" charset="0"/>
              </a:rPr>
              <a:t>プリアンプ</a:t>
            </a:r>
          </a:p>
        </p:txBody>
      </p:sp>
      <p:sp>
        <p:nvSpPr>
          <p:cNvPr id="4" name="テキスト ボックス 3"/>
          <p:cNvSpPr txBox="1"/>
          <p:nvPr/>
        </p:nvSpPr>
        <p:spPr>
          <a:xfrm>
            <a:off x="1082105" y="1237125"/>
            <a:ext cx="2924065" cy="400110"/>
          </a:xfrm>
          <a:prstGeom prst="rect">
            <a:avLst/>
          </a:prstGeom>
          <a:noFill/>
        </p:spPr>
        <p:txBody>
          <a:bodyPr wrap="square" rtlCol="0">
            <a:spAutoFit/>
          </a:bodyPr>
          <a:lstStyle/>
          <a:p>
            <a:pPr algn="ctr"/>
            <a:r>
              <a:rPr kumimoji="1" lang="ja-JP" altLang="en-US" sz="2000" dirty="0" smtClean="0">
                <a:solidFill>
                  <a:srgbClr val="000000"/>
                </a:solidFill>
              </a:rPr>
              <a:t>センサー部分</a:t>
            </a:r>
            <a:endParaRPr kumimoji="1" lang="ja-JP" altLang="en-US" sz="2000" dirty="0">
              <a:solidFill>
                <a:srgbClr val="000000"/>
              </a:solidFill>
            </a:endParaRPr>
          </a:p>
        </p:txBody>
      </p:sp>
      <p:sp>
        <p:nvSpPr>
          <p:cNvPr id="198" name="Text Box 139"/>
          <p:cNvSpPr txBox="1">
            <a:spLocks noChangeArrowheads="1"/>
          </p:cNvSpPr>
          <p:nvPr/>
        </p:nvSpPr>
        <p:spPr bwMode="auto">
          <a:xfrm>
            <a:off x="510371" y="1728151"/>
            <a:ext cx="1747270" cy="338554"/>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600" dirty="0" smtClean="0">
                <a:latin typeface="ＭＳ Ｐゴシック" charset="0"/>
              </a:rPr>
              <a:t>移相器</a:t>
            </a:r>
            <a:endParaRPr lang="en-US" altLang="ja-JP" sz="1600" dirty="0">
              <a:latin typeface="ＭＳ Ｐゴシック" charset="0"/>
            </a:endParaRPr>
          </a:p>
        </p:txBody>
      </p:sp>
    </p:spTree>
    <p:extLst>
      <p:ext uri="{BB962C8B-B14F-4D97-AF65-F5344CB8AC3E}">
        <p14:creationId xmlns:p14="http://schemas.microsoft.com/office/powerpoint/2010/main" val="3083752993"/>
      </p:ext>
    </p:extLst>
  </p:cSld>
  <p:clrMapOvr>
    <a:masterClrMapping/>
  </p:clrMapOvr>
  <mc:AlternateContent xmlns:mc="http://schemas.openxmlformats.org/markup-compatibility/2006" xmlns:p14="http://schemas.microsoft.com/office/powerpoint/2010/main">
    <mc:Choice Requires="p14">
      <p:transition spd="slow" p14:dur="2000" advTm="2877"/>
    </mc:Choice>
    <mc:Fallback xmlns="">
      <p:transition xmlns:p14="http://schemas.microsoft.com/office/powerpoint/2010/main" spd="slow" advTm="2877"/>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移相器</a:t>
            </a:r>
            <a:r>
              <a:rPr kumimoji="1" lang="ja-JP" altLang="en-US" sz="4000" dirty="0" smtClean="0">
                <a:latin typeface="Arial"/>
                <a:cs typeface="Arial"/>
              </a:rPr>
              <a:t>診断システム</a:t>
            </a:r>
            <a:endParaRPr kumimoji="1" lang="ja-JP" altLang="en-US" sz="4000" dirty="0">
              <a:latin typeface="Arial"/>
              <a:cs typeface="Arial"/>
            </a:endParaRPr>
          </a:p>
        </p:txBody>
      </p:sp>
      <p:pic>
        <p:nvPicPr>
          <p:cNvPr id="197" name="図 10" descr="_MG_321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643" y="1990075"/>
            <a:ext cx="5096796" cy="339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5176032" y="1253851"/>
            <a:ext cx="1993256" cy="369332"/>
          </a:xfrm>
          <a:prstGeom prst="rect">
            <a:avLst/>
          </a:prstGeom>
          <a:noFill/>
        </p:spPr>
        <p:txBody>
          <a:bodyPr wrap="square" rtlCol="0">
            <a:spAutoFit/>
          </a:bodyPr>
          <a:lstStyle/>
          <a:p>
            <a:pPr algn="ctr"/>
            <a:r>
              <a:rPr kumimoji="1" lang="ja-JP" altLang="en-US" dirty="0" smtClean="0">
                <a:solidFill>
                  <a:schemeClr val="bg1"/>
                </a:solidFill>
              </a:rPr>
              <a:t>移相器</a:t>
            </a:r>
            <a:endParaRPr kumimoji="1" lang="ja-JP" altLang="en-US" dirty="0">
              <a:solidFill>
                <a:schemeClr val="bg1"/>
              </a:solidFill>
            </a:endParaRPr>
          </a:p>
        </p:txBody>
      </p:sp>
      <p:sp>
        <p:nvSpPr>
          <p:cNvPr id="5" name="テキスト ボックス 4"/>
          <p:cNvSpPr txBox="1"/>
          <p:nvPr/>
        </p:nvSpPr>
        <p:spPr>
          <a:xfrm>
            <a:off x="678968" y="2299824"/>
            <a:ext cx="1993256" cy="369332"/>
          </a:xfrm>
          <a:prstGeom prst="rect">
            <a:avLst/>
          </a:prstGeom>
          <a:noFill/>
        </p:spPr>
        <p:txBody>
          <a:bodyPr wrap="square" rtlCol="0">
            <a:spAutoFit/>
          </a:bodyPr>
          <a:lstStyle/>
          <a:p>
            <a:pPr algn="ctr"/>
            <a:r>
              <a:rPr kumimoji="1" lang="ja-JP" altLang="en-US" dirty="0" smtClean="0">
                <a:solidFill>
                  <a:schemeClr val="bg1"/>
                </a:solidFill>
              </a:rPr>
              <a:t>フリップコイル</a:t>
            </a:r>
            <a:endParaRPr kumimoji="1" lang="ja-JP" altLang="en-US" dirty="0">
              <a:solidFill>
                <a:schemeClr val="bg1"/>
              </a:solidFill>
            </a:endParaRPr>
          </a:p>
        </p:txBody>
      </p:sp>
      <p:grpSp>
        <p:nvGrpSpPr>
          <p:cNvPr id="4" name="図形グループ 3"/>
          <p:cNvGrpSpPr/>
          <p:nvPr/>
        </p:nvGrpSpPr>
        <p:grpSpPr>
          <a:xfrm>
            <a:off x="7342801" y="1174666"/>
            <a:ext cx="2475134" cy="2485845"/>
            <a:chOff x="4965700" y="1290638"/>
            <a:chExt cx="4768850" cy="4789487"/>
          </a:xfrm>
        </p:grpSpPr>
        <p:sp>
          <p:nvSpPr>
            <p:cNvPr id="6" name="平行四辺形 5"/>
            <p:cNvSpPr/>
            <p:nvPr/>
          </p:nvSpPr>
          <p:spPr>
            <a:xfrm>
              <a:off x="4965700" y="2443163"/>
              <a:ext cx="4048125" cy="2530475"/>
            </a:xfrm>
            <a:prstGeom prst="parallelogram">
              <a:avLst>
                <a:gd name="adj" fmla="val 67813"/>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7" name="直線コネクタ 6"/>
            <p:cNvCxnSpPr/>
            <p:nvPr/>
          </p:nvCxnSpPr>
          <p:spPr>
            <a:xfrm rot="5400000" flipH="1" flipV="1">
              <a:off x="5308600" y="5092701"/>
              <a:ext cx="738187" cy="50006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rot="5400000" flipH="1" flipV="1">
              <a:off x="6106319" y="1867694"/>
              <a:ext cx="1154113" cy="31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5400000" flipH="1" flipV="1">
              <a:off x="8439151" y="1865312"/>
              <a:ext cx="1149350" cy="31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7308850" y="4973638"/>
              <a:ext cx="720725" cy="3587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6683375" y="1921139"/>
              <a:ext cx="2330450" cy="1587"/>
            </a:xfrm>
            <a:prstGeom prst="line">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a:off x="7309644" y="3013869"/>
              <a:ext cx="2525713" cy="1749425"/>
            </a:xfrm>
            <a:prstGeom prst="line">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テキスト ボックス 46"/>
            <p:cNvSpPr txBox="1">
              <a:spLocks noChangeArrowheads="1"/>
            </p:cNvSpPr>
            <p:nvPr/>
          </p:nvSpPr>
          <p:spPr bwMode="auto">
            <a:xfrm>
              <a:off x="7562850" y="1290638"/>
              <a:ext cx="60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dirty="0">
                  <a:cs typeface="Arial" charset="0"/>
                </a:rPr>
                <a:t>W</a:t>
              </a:r>
              <a:endParaRPr lang="ja-JP" altLang="en-US" sz="1800" dirty="0">
                <a:cs typeface="Arial" charset="0"/>
              </a:endParaRPr>
            </a:p>
          </p:txBody>
        </p:sp>
        <p:sp>
          <p:nvSpPr>
            <p:cNvPr id="14" name="テキスト ボックス 47"/>
            <p:cNvSpPr txBox="1">
              <a:spLocks noChangeArrowheads="1"/>
            </p:cNvSpPr>
            <p:nvPr/>
          </p:nvSpPr>
          <p:spPr bwMode="auto">
            <a:xfrm>
              <a:off x="8472488" y="3784600"/>
              <a:ext cx="60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a:cs typeface="Arial" charset="0"/>
                </a:rPr>
                <a:t>L</a:t>
              </a:r>
              <a:endParaRPr lang="ja-JP" altLang="en-US" sz="1800">
                <a:cs typeface="Arial" charset="0"/>
              </a:endParaRPr>
            </a:p>
          </p:txBody>
        </p:sp>
        <p:cxnSp>
          <p:nvCxnSpPr>
            <p:cNvPr id="15" name="直線コネクタ 14"/>
            <p:cNvCxnSpPr/>
            <p:nvPr/>
          </p:nvCxnSpPr>
          <p:spPr>
            <a:xfrm>
              <a:off x="9013825" y="2433638"/>
              <a:ext cx="720725" cy="3587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テキスト ボックス 89"/>
            <p:cNvSpPr txBox="1">
              <a:spLocks noChangeArrowheads="1"/>
            </p:cNvSpPr>
            <p:nvPr/>
          </p:nvSpPr>
          <p:spPr bwMode="auto">
            <a:xfrm>
              <a:off x="7259637" y="2625725"/>
              <a:ext cx="606425" cy="369888"/>
            </a:xfrm>
            <a:prstGeom prst="rect">
              <a:avLst/>
            </a:prstGeom>
            <a:noFill/>
            <a:ln w="9525">
              <a:noFill/>
              <a:miter lim="800000"/>
              <a:headEnd/>
              <a:tailEnd/>
            </a:ln>
          </p:spPr>
          <p:txBody>
            <a:bodyPr>
              <a:spAutoFit/>
            </a:bodyPr>
            <a:lstStyle/>
            <a:p>
              <a:pPr algn="ctr">
                <a:defRPr/>
              </a:pPr>
              <a:r>
                <a:rPr lang="en-US" altLang="ja-JP" dirty="0">
                  <a:solidFill>
                    <a:srgbClr val="0000FF">
                      <a:alpha val="50000"/>
                    </a:srgbClr>
                  </a:solidFill>
                  <a:ea typeface="Arial" charset="0"/>
                  <a:cs typeface="Arial" charset="0"/>
                </a:rPr>
                <a:t>B</a:t>
              </a:r>
              <a:endParaRPr lang="ja-JP" altLang="en-US" dirty="0">
                <a:solidFill>
                  <a:srgbClr val="0000FF">
                    <a:alpha val="50000"/>
                  </a:srgbClr>
                </a:solidFill>
                <a:ea typeface="Arial" charset="0"/>
                <a:cs typeface="Arial" charset="0"/>
              </a:endParaRPr>
            </a:p>
          </p:txBody>
        </p:sp>
        <p:cxnSp>
          <p:nvCxnSpPr>
            <p:cNvPr id="17" name="直線コネクタ 16"/>
            <p:cNvCxnSpPr/>
            <p:nvPr/>
          </p:nvCxnSpPr>
          <p:spPr>
            <a:xfrm rot="5400000" flipH="1" flipV="1">
              <a:off x="5788025" y="5092701"/>
              <a:ext cx="738187" cy="50006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正方形/長方形 17"/>
            <p:cNvSpPr/>
            <p:nvPr/>
          </p:nvSpPr>
          <p:spPr>
            <a:xfrm>
              <a:off x="5930900" y="4873625"/>
              <a:ext cx="444500" cy="1190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cxnSp>
          <p:nvCxnSpPr>
            <p:cNvPr id="19" name="直線矢印コネクタ 18"/>
            <p:cNvCxnSpPr/>
            <p:nvPr/>
          </p:nvCxnSpPr>
          <p:spPr>
            <a:xfrm>
              <a:off x="5476875" y="5710238"/>
              <a:ext cx="454025" cy="15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テキスト ボックス 47"/>
            <p:cNvSpPr txBox="1">
              <a:spLocks noChangeArrowheads="1"/>
            </p:cNvSpPr>
            <p:nvPr/>
          </p:nvSpPr>
          <p:spPr bwMode="auto">
            <a:xfrm>
              <a:off x="5321300" y="5710238"/>
              <a:ext cx="60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a:solidFill>
                    <a:srgbClr val="FF0000"/>
                  </a:solidFill>
                  <a:cs typeface="Arial" charset="0"/>
                </a:rPr>
                <a:t>V</a:t>
              </a:r>
              <a:endParaRPr lang="ja-JP" altLang="en-US" sz="1800">
                <a:solidFill>
                  <a:srgbClr val="FF0000"/>
                </a:solidFill>
                <a:cs typeface="Arial" charset="0"/>
              </a:endParaRPr>
            </a:p>
          </p:txBody>
        </p:sp>
        <p:sp>
          <p:nvSpPr>
            <p:cNvPr id="21" name="下矢印 20"/>
            <p:cNvSpPr/>
            <p:nvPr/>
          </p:nvSpPr>
          <p:spPr>
            <a:xfrm>
              <a:off x="6592888" y="2792413"/>
              <a:ext cx="1012825" cy="1157287"/>
            </a:xfrm>
            <a:prstGeom prst="downArrow">
              <a:avLst/>
            </a:prstGeom>
            <a:solidFill>
              <a:srgbClr val="0000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grpSp>
      <p:graphicFrame>
        <p:nvGraphicFramePr>
          <p:cNvPr id="23" name="Object 2"/>
          <p:cNvGraphicFramePr>
            <a:graphicFrameLocks noChangeAspect="1"/>
          </p:cNvGraphicFramePr>
          <p:nvPr>
            <p:extLst>
              <p:ext uri="{D42A27DB-BD31-4B8C-83A1-F6EECF244321}">
                <p14:modId xmlns:p14="http://schemas.microsoft.com/office/powerpoint/2010/main" val="2344481044"/>
              </p:ext>
            </p:extLst>
          </p:nvPr>
        </p:nvGraphicFramePr>
        <p:xfrm>
          <a:off x="5865009" y="1604643"/>
          <a:ext cx="1335664" cy="613074"/>
        </p:xfrm>
        <a:graphic>
          <a:graphicData uri="http://schemas.openxmlformats.org/presentationml/2006/ole">
            <mc:AlternateContent xmlns:mc="http://schemas.openxmlformats.org/markup-compatibility/2006">
              <mc:Choice xmlns:v="urn:schemas-microsoft-com:vml" Requires="v">
                <p:oleObj spid="_x0000_s37202" name="Equation" r:id="rId5" imgW="914400" imgH="419100" progId="Equation.3">
                  <p:embed/>
                </p:oleObj>
              </mc:Choice>
              <mc:Fallback>
                <p:oleObj name="Equation" r:id="rId5" imgW="914400" imgH="419100" progId="Equation.3">
                  <p:embed/>
                  <p:pic>
                    <p:nvPicPr>
                      <p:cNvPr id="0" name=""/>
                      <p:cNvPicPr>
                        <a:picLocks noChangeAspect="1" noChangeArrowheads="1"/>
                      </p:cNvPicPr>
                      <p:nvPr/>
                    </p:nvPicPr>
                    <p:blipFill>
                      <a:blip r:embed="rId6"/>
                      <a:srcRect/>
                      <a:stretch>
                        <a:fillRect/>
                      </a:stretch>
                    </p:blipFill>
                    <p:spPr bwMode="auto">
                      <a:xfrm>
                        <a:off x="5865009" y="1604643"/>
                        <a:ext cx="1335664" cy="613074"/>
                      </a:xfrm>
                      <a:prstGeom prst="rect">
                        <a:avLst/>
                      </a:prstGeom>
                      <a:noFill/>
                      <a:ln>
                        <a:noFill/>
                      </a:ln>
                      <a:effectLst/>
                      <a:extLst/>
                    </p:spPr>
                  </p:pic>
                </p:oleObj>
              </mc:Fallback>
            </mc:AlternateContent>
          </a:graphicData>
        </a:graphic>
      </p:graphicFrame>
      <p:grpSp>
        <p:nvGrpSpPr>
          <p:cNvPr id="22" name="図形グループ 21"/>
          <p:cNvGrpSpPr/>
          <p:nvPr/>
        </p:nvGrpSpPr>
        <p:grpSpPr>
          <a:xfrm>
            <a:off x="6837423" y="3976050"/>
            <a:ext cx="2940498" cy="2754296"/>
            <a:chOff x="4273550" y="987001"/>
            <a:chExt cx="5508625" cy="5159799"/>
          </a:xfrm>
        </p:grpSpPr>
        <p:grpSp>
          <p:nvGrpSpPr>
            <p:cNvPr id="24" name="図形グループ 146"/>
            <p:cNvGrpSpPr>
              <a:grpSpLocks/>
            </p:cNvGrpSpPr>
            <p:nvPr/>
          </p:nvGrpSpPr>
          <p:grpSpPr bwMode="auto">
            <a:xfrm>
              <a:off x="5408613" y="1744663"/>
              <a:ext cx="3495675" cy="3943350"/>
              <a:chOff x="5129216" y="1770063"/>
              <a:chExt cx="3495675" cy="3943350"/>
            </a:xfrm>
          </p:grpSpPr>
          <p:cxnSp>
            <p:nvCxnSpPr>
              <p:cNvPr id="25" name="直線コネクタ 24"/>
              <p:cNvCxnSpPr/>
              <p:nvPr/>
            </p:nvCxnSpPr>
            <p:spPr>
              <a:xfrm>
                <a:off x="5129216" y="4291013"/>
                <a:ext cx="1790700" cy="141605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rot="5400000" flipH="1" flipV="1">
                <a:off x="6511929" y="3600450"/>
                <a:ext cx="2520950" cy="17049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6834191" y="1797050"/>
                <a:ext cx="1790700" cy="141605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rot="5400000" flipH="1" flipV="1">
                <a:off x="4721229" y="2178050"/>
                <a:ext cx="2520950" cy="17049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9" name="直線コネクタ 28"/>
            <p:cNvCxnSpPr/>
            <p:nvPr/>
          </p:nvCxnSpPr>
          <p:spPr>
            <a:xfrm>
              <a:off x="6156325" y="4830763"/>
              <a:ext cx="336550" cy="29845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 name="平行四辺形 29"/>
            <p:cNvSpPr/>
            <p:nvPr/>
          </p:nvSpPr>
          <p:spPr>
            <a:xfrm>
              <a:off x="5199063" y="2446338"/>
              <a:ext cx="4048125" cy="2530475"/>
            </a:xfrm>
            <a:prstGeom prst="parallelogram">
              <a:avLst>
                <a:gd name="adj" fmla="val 67813"/>
              </a:avLst>
            </a:prstGeom>
            <a:noFill/>
            <a:ln w="317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1" name="直線コネクタ 30"/>
            <p:cNvCxnSpPr/>
            <p:nvPr/>
          </p:nvCxnSpPr>
          <p:spPr>
            <a:xfrm>
              <a:off x="5981700" y="4979988"/>
              <a:ext cx="70961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円弧 31"/>
            <p:cNvSpPr/>
            <p:nvPr/>
          </p:nvSpPr>
          <p:spPr>
            <a:xfrm rot="14566128">
              <a:off x="5055394" y="4236244"/>
              <a:ext cx="938213" cy="936625"/>
            </a:xfrm>
            <a:prstGeom prst="arc">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ja-JP" altLang="en-US"/>
            </a:p>
          </p:txBody>
        </p:sp>
        <p:cxnSp>
          <p:nvCxnSpPr>
            <p:cNvPr id="33" name="直線コネクタ 32"/>
            <p:cNvCxnSpPr/>
            <p:nvPr/>
          </p:nvCxnSpPr>
          <p:spPr>
            <a:xfrm rot="5400000" flipH="1" flipV="1">
              <a:off x="6246813" y="1778000"/>
              <a:ext cx="133985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rot="5400000" flipH="1" flipV="1">
              <a:off x="8577263" y="1773238"/>
              <a:ext cx="133985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7542213" y="4976813"/>
              <a:ext cx="509587" cy="2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a:off x="6916738" y="1600123"/>
              <a:ext cx="2330450" cy="1587"/>
            </a:xfrm>
            <a:prstGeom prst="line">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rot="5400000">
              <a:off x="7458869" y="3026569"/>
              <a:ext cx="2532063" cy="1704975"/>
            </a:xfrm>
            <a:prstGeom prst="line">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8" name="テキスト ボックス 46"/>
            <p:cNvSpPr txBox="1">
              <a:spLocks noChangeArrowheads="1"/>
            </p:cNvSpPr>
            <p:nvPr/>
          </p:nvSpPr>
          <p:spPr bwMode="auto">
            <a:xfrm>
              <a:off x="7796213" y="987001"/>
              <a:ext cx="603250" cy="36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dirty="0">
                  <a:cs typeface="Arial" charset="0"/>
                </a:rPr>
                <a:t>W</a:t>
              </a:r>
              <a:endParaRPr lang="ja-JP" altLang="en-US" sz="1800" dirty="0">
                <a:cs typeface="Arial" charset="0"/>
              </a:endParaRPr>
            </a:p>
          </p:txBody>
        </p:sp>
        <p:sp>
          <p:nvSpPr>
            <p:cNvPr id="39" name="テキスト ボックス 47"/>
            <p:cNvSpPr txBox="1">
              <a:spLocks noChangeArrowheads="1"/>
            </p:cNvSpPr>
            <p:nvPr/>
          </p:nvSpPr>
          <p:spPr bwMode="auto">
            <a:xfrm>
              <a:off x="8896350" y="3965575"/>
              <a:ext cx="60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a:cs typeface="Arial" charset="0"/>
                </a:rPr>
                <a:t>L</a:t>
              </a:r>
              <a:endParaRPr lang="ja-JP" altLang="en-US" sz="1800">
                <a:cs typeface="Arial" charset="0"/>
              </a:endParaRPr>
            </a:p>
          </p:txBody>
        </p:sp>
        <p:sp>
          <p:nvSpPr>
            <p:cNvPr id="40" name="テキスト ボックス 48"/>
            <p:cNvSpPr txBox="1">
              <a:spLocks noChangeArrowheads="1"/>
            </p:cNvSpPr>
            <p:nvPr/>
          </p:nvSpPr>
          <p:spPr bwMode="auto">
            <a:xfrm>
              <a:off x="4273550" y="4343400"/>
              <a:ext cx="925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a:cs typeface="Arial" charset="0"/>
                </a:rPr>
                <a:t>θ=ωt</a:t>
              </a:r>
              <a:endParaRPr lang="ja-JP" altLang="en-US" sz="1800">
                <a:cs typeface="Arial" charset="0"/>
              </a:endParaRPr>
            </a:p>
          </p:txBody>
        </p:sp>
        <p:sp>
          <p:nvSpPr>
            <p:cNvPr id="41" name="テキスト ボックス 89"/>
            <p:cNvSpPr txBox="1">
              <a:spLocks noChangeArrowheads="1"/>
            </p:cNvSpPr>
            <p:nvPr/>
          </p:nvSpPr>
          <p:spPr bwMode="auto">
            <a:xfrm>
              <a:off x="7656513" y="3002756"/>
              <a:ext cx="606425" cy="369888"/>
            </a:xfrm>
            <a:prstGeom prst="rect">
              <a:avLst/>
            </a:prstGeom>
            <a:noFill/>
            <a:ln w="9525">
              <a:noFill/>
              <a:miter lim="800000"/>
              <a:headEnd/>
              <a:tailEnd/>
            </a:ln>
          </p:spPr>
          <p:txBody>
            <a:bodyPr>
              <a:spAutoFit/>
            </a:bodyPr>
            <a:lstStyle/>
            <a:p>
              <a:pPr algn="ctr">
                <a:defRPr/>
              </a:pPr>
              <a:r>
                <a:rPr lang="en-US" altLang="ja-JP" dirty="0">
                  <a:solidFill>
                    <a:srgbClr val="0000FF">
                      <a:alpha val="50000"/>
                    </a:srgbClr>
                  </a:solidFill>
                  <a:ea typeface="Arial" charset="0"/>
                  <a:cs typeface="Arial" charset="0"/>
                </a:rPr>
                <a:t>B</a:t>
              </a:r>
              <a:endParaRPr lang="ja-JP" altLang="en-US" dirty="0">
                <a:solidFill>
                  <a:srgbClr val="0000FF">
                    <a:alpha val="50000"/>
                  </a:srgbClr>
                </a:solidFill>
                <a:ea typeface="Arial" charset="0"/>
                <a:cs typeface="Arial" charset="0"/>
              </a:endParaRPr>
            </a:p>
          </p:txBody>
        </p:sp>
        <p:cxnSp>
          <p:nvCxnSpPr>
            <p:cNvPr id="42" name="直線コネクタ 41"/>
            <p:cNvCxnSpPr/>
            <p:nvPr/>
          </p:nvCxnSpPr>
          <p:spPr>
            <a:xfrm rot="5400000" flipH="1" flipV="1">
              <a:off x="5514975" y="4945063"/>
              <a:ext cx="738188" cy="50006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rot="5400000" flipH="1" flipV="1">
              <a:off x="5895182" y="5244306"/>
              <a:ext cx="738188" cy="498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テキスト ボックス 47"/>
            <p:cNvSpPr txBox="1">
              <a:spLocks noChangeArrowheads="1"/>
            </p:cNvSpPr>
            <p:nvPr/>
          </p:nvSpPr>
          <p:spPr bwMode="auto">
            <a:xfrm>
              <a:off x="5070475" y="5230813"/>
              <a:ext cx="60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a:solidFill>
                    <a:srgbClr val="FF0000"/>
                  </a:solidFill>
                  <a:cs typeface="Arial" charset="0"/>
                </a:rPr>
                <a:t>V</a:t>
              </a:r>
              <a:endParaRPr lang="ja-JP" altLang="en-US" sz="1800">
                <a:solidFill>
                  <a:srgbClr val="FF0000"/>
                </a:solidFill>
                <a:cs typeface="Arial" charset="0"/>
              </a:endParaRPr>
            </a:p>
          </p:txBody>
        </p:sp>
        <p:cxnSp>
          <p:nvCxnSpPr>
            <p:cNvPr id="45" name="直線コネクタ 44"/>
            <p:cNvCxnSpPr/>
            <p:nvPr/>
          </p:nvCxnSpPr>
          <p:spPr>
            <a:xfrm rot="5400000" flipH="1" flipV="1">
              <a:off x="4837113" y="2692400"/>
              <a:ext cx="4162425" cy="2746375"/>
            </a:xfrm>
            <a:prstGeom prst="line">
              <a:avLst/>
            </a:prstGeom>
            <a:ln w="38100">
              <a:solidFill>
                <a:srgbClr val="2BE52F"/>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p:nvPr/>
          </p:nvCxnSpPr>
          <p:spPr>
            <a:xfrm rot="10800000">
              <a:off x="5634038" y="5583238"/>
              <a:ext cx="373062" cy="2508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下矢印 46"/>
            <p:cNvSpPr/>
            <p:nvPr/>
          </p:nvSpPr>
          <p:spPr>
            <a:xfrm>
              <a:off x="6529388" y="2743200"/>
              <a:ext cx="1012825" cy="1157288"/>
            </a:xfrm>
            <a:prstGeom prst="downArrow">
              <a:avLst/>
            </a:prstGeom>
            <a:solidFill>
              <a:srgbClr val="0000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cxnSp>
          <p:nvCxnSpPr>
            <p:cNvPr id="48" name="直線コネクタ 47"/>
            <p:cNvCxnSpPr/>
            <p:nvPr/>
          </p:nvCxnSpPr>
          <p:spPr>
            <a:xfrm>
              <a:off x="9272588" y="2455863"/>
              <a:ext cx="509587" cy="2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50" name="Object 2"/>
          <p:cNvGraphicFramePr>
            <a:graphicFrameLocks noChangeAspect="1"/>
          </p:cNvGraphicFramePr>
          <p:nvPr>
            <p:extLst>
              <p:ext uri="{D42A27DB-BD31-4B8C-83A1-F6EECF244321}">
                <p14:modId xmlns:p14="http://schemas.microsoft.com/office/powerpoint/2010/main" val="935238829"/>
              </p:ext>
            </p:extLst>
          </p:nvPr>
        </p:nvGraphicFramePr>
        <p:xfrm>
          <a:off x="5612196" y="4531652"/>
          <a:ext cx="1939925" cy="742950"/>
        </p:xfrm>
        <a:graphic>
          <a:graphicData uri="http://schemas.openxmlformats.org/presentationml/2006/ole">
            <mc:AlternateContent xmlns:mc="http://schemas.openxmlformats.org/markup-compatibility/2006">
              <mc:Choice xmlns:v="urn:schemas-microsoft-com:vml" Requires="v">
                <p:oleObj spid="_x0000_s37203" name="Equation" r:id="rId7" imgW="1308100" imgH="495300" progId="Equation.3">
                  <p:embed/>
                </p:oleObj>
              </mc:Choice>
              <mc:Fallback>
                <p:oleObj name="Equation" r:id="rId7" imgW="1308100" imgH="495300" progId="Equation.3">
                  <p:embed/>
                  <p:pic>
                    <p:nvPicPr>
                      <p:cNvPr id="0" name=""/>
                      <p:cNvPicPr>
                        <a:picLocks noChangeAspect="1" noChangeArrowheads="1"/>
                      </p:cNvPicPr>
                      <p:nvPr/>
                    </p:nvPicPr>
                    <p:blipFill>
                      <a:blip r:embed="rId8"/>
                      <a:srcRect/>
                      <a:stretch>
                        <a:fillRect/>
                      </a:stretch>
                    </p:blipFill>
                    <p:spPr bwMode="auto">
                      <a:xfrm>
                        <a:off x="5612196" y="4531652"/>
                        <a:ext cx="193992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 name="テキスト ボックス 48"/>
          <p:cNvSpPr txBox="1"/>
          <p:nvPr/>
        </p:nvSpPr>
        <p:spPr>
          <a:xfrm>
            <a:off x="5795684" y="1051856"/>
            <a:ext cx="806537" cy="461665"/>
          </a:xfrm>
          <a:prstGeom prst="rect">
            <a:avLst/>
          </a:prstGeom>
          <a:noFill/>
        </p:spPr>
        <p:txBody>
          <a:bodyPr wrap="square" rtlCol="0">
            <a:spAutoFit/>
          </a:bodyPr>
          <a:lstStyle/>
          <a:p>
            <a:r>
              <a:rPr lang="en-US" altLang="en-US" sz="2400" b="1" u="sng" dirty="0" smtClean="0"/>
              <a:t>交流</a:t>
            </a:r>
            <a:endParaRPr kumimoji="1" lang="ja-JP" altLang="en-US" sz="2400" b="1" u="sng" dirty="0"/>
          </a:p>
        </p:txBody>
      </p:sp>
      <p:sp>
        <p:nvSpPr>
          <p:cNvPr id="52" name="テキスト ボックス 51"/>
          <p:cNvSpPr txBox="1"/>
          <p:nvPr/>
        </p:nvSpPr>
        <p:spPr>
          <a:xfrm>
            <a:off x="5795684" y="4000110"/>
            <a:ext cx="806537" cy="461665"/>
          </a:xfrm>
          <a:prstGeom prst="rect">
            <a:avLst/>
          </a:prstGeom>
          <a:noFill/>
        </p:spPr>
        <p:txBody>
          <a:bodyPr wrap="square" rtlCol="0">
            <a:spAutoFit/>
          </a:bodyPr>
          <a:lstStyle/>
          <a:p>
            <a:r>
              <a:rPr kumimoji="1" lang="ja-JP" altLang="en-US" sz="2400" b="1" u="sng" dirty="0" smtClean="0"/>
              <a:t>直流</a:t>
            </a:r>
            <a:endParaRPr kumimoji="1" lang="ja-JP" altLang="en-US" sz="2400" b="1" u="sng" dirty="0"/>
          </a:p>
        </p:txBody>
      </p:sp>
      <p:sp>
        <p:nvSpPr>
          <p:cNvPr id="53" name="テキスト ボックス 52"/>
          <p:cNvSpPr txBox="1"/>
          <p:nvPr/>
        </p:nvSpPr>
        <p:spPr>
          <a:xfrm>
            <a:off x="2672224" y="2046417"/>
            <a:ext cx="1993256" cy="369332"/>
          </a:xfrm>
          <a:prstGeom prst="rect">
            <a:avLst/>
          </a:prstGeom>
          <a:noFill/>
        </p:spPr>
        <p:txBody>
          <a:bodyPr wrap="square" rtlCol="0">
            <a:spAutoFit/>
          </a:bodyPr>
          <a:lstStyle/>
          <a:p>
            <a:pPr algn="ctr"/>
            <a:r>
              <a:rPr lang="ja-JP" altLang="en-US" dirty="0" smtClean="0">
                <a:solidFill>
                  <a:schemeClr val="bg1"/>
                </a:solidFill>
              </a:rPr>
              <a:t>移相器</a:t>
            </a:r>
            <a:endParaRPr kumimoji="1" lang="ja-JP" altLang="en-US" dirty="0">
              <a:solidFill>
                <a:schemeClr val="bg1"/>
              </a:solidFill>
            </a:endParaRPr>
          </a:p>
        </p:txBody>
      </p:sp>
    </p:spTree>
    <p:extLst>
      <p:ext uri="{BB962C8B-B14F-4D97-AF65-F5344CB8AC3E}">
        <p14:creationId xmlns:p14="http://schemas.microsoft.com/office/powerpoint/2010/main" val="3664553115"/>
      </p:ext>
    </p:extLst>
  </p:cSld>
  <p:clrMapOvr>
    <a:masterClrMapping/>
  </p:clrMapOvr>
  <mc:AlternateContent xmlns:mc="http://schemas.openxmlformats.org/markup-compatibility/2006" xmlns:p14="http://schemas.microsoft.com/office/powerpoint/2010/main">
    <mc:Choice Requires="p14">
      <p:transition spd="slow" p14:dur="2000" advTm="28213"/>
    </mc:Choice>
    <mc:Fallback xmlns="">
      <p:transition xmlns:p14="http://schemas.microsoft.com/office/powerpoint/2010/main" spd="slow" advTm="28213"/>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正方形/長方形 196"/>
          <p:cNvSpPr/>
          <p:nvPr/>
        </p:nvSpPr>
        <p:spPr>
          <a:xfrm>
            <a:off x="8401296" y="3841101"/>
            <a:ext cx="1327092" cy="1854761"/>
          </a:xfrm>
          <a:prstGeom prst="rect">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572880" y="1466230"/>
            <a:ext cx="5154127" cy="2373344"/>
          </a:xfrm>
          <a:prstGeom prst="rect">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移相器</a:t>
            </a:r>
            <a:r>
              <a:rPr kumimoji="1" lang="ja-JP" altLang="en-US" sz="4000" dirty="0" smtClean="0">
                <a:latin typeface="Arial"/>
                <a:cs typeface="Arial"/>
              </a:rPr>
              <a:t>診断システム</a:t>
            </a:r>
            <a:endParaRPr kumimoji="1" lang="ja-JP" altLang="en-US" sz="4000" dirty="0">
              <a:latin typeface="Arial"/>
              <a:cs typeface="Arial"/>
            </a:endParaRPr>
          </a:p>
        </p:txBody>
      </p:sp>
      <p:cxnSp>
        <p:nvCxnSpPr>
          <p:cNvPr id="32" name="直線コネクタ 31"/>
          <p:cNvCxnSpPr/>
          <p:nvPr/>
        </p:nvCxnSpPr>
        <p:spPr>
          <a:xfrm rot="16200000" flipH="1">
            <a:off x="1190343" y="4356288"/>
            <a:ext cx="3061457"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18"/>
          <p:cNvSpPr>
            <a:spLocks noChangeArrowheads="1"/>
          </p:cNvSpPr>
          <p:nvPr/>
        </p:nvSpPr>
        <p:spPr bwMode="auto">
          <a:xfrm>
            <a:off x="2329803" y="2293911"/>
            <a:ext cx="2150487" cy="731763"/>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34" name="Rectangle 19"/>
          <p:cNvSpPr>
            <a:spLocks noChangeArrowheads="1"/>
          </p:cNvSpPr>
          <p:nvPr/>
        </p:nvSpPr>
        <p:spPr bwMode="auto">
          <a:xfrm>
            <a:off x="2192411" y="2429810"/>
            <a:ext cx="134405" cy="474899"/>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35" name="Rectangle 20"/>
          <p:cNvSpPr>
            <a:spLocks noChangeArrowheads="1"/>
          </p:cNvSpPr>
          <p:nvPr/>
        </p:nvSpPr>
        <p:spPr bwMode="auto">
          <a:xfrm>
            <a:off x="2056512" y="2525387"/>
            <a:ext cx="134405" cy="270304"/>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36" name="Rectangle 21"/>
          <p:cNvSpPr>
            <a:spLocks noChangeArrowheads="1"/>
          </p:cNvSpPr>
          <p:nvPr/>
        </p:nvSpPr>
        <p:spPr bwMode="auto">
          <a:xfrm>
            <a:off x="325669" y="2635899"/>
            <a:ext cx="1729350" cy="64215"/>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37" name="Oval 26"/>
          <p:cNvSpPr>
            <a:spLocks noChangeArrowheads="1"/>
          </p:cNvSpPr>
          <p:nvPr/>
        </p:nvSpPr>
        <p:spPr bwMode="auto">
          <a:xfrm>
            <a:off x="2647895" y="2700114"/>
            <a:ext cx="134405" cy="135899"/>
          </a:xfrm>
          <a:prstGeom prst="ellipse">
            <a:avLst/>
          </a:prstGeom>
          <a:noFill/>
          <a:ln w="19050">
            <a:solidFill>
              <a:schemeClr val="tx1"/>
            </a:solidFill>
            <a:round/>
            <a:headEnd/>
            <a:tailEnd/>
          </a:ln>
        </p:spPr>
        <p:txBody>
          <a:bodyPr wrap="none" anchor="ctr"/>
          <a:lstStyle/>
          <a:p>
            <a:pPr>
              <a:defRPr/>
            </a:pPr>
            <a:endParaRPr lang="ja-JP" altLang="en-US">
              <a:latin typeface="+mn-ea"/>
              <a:ea typeface="+mn-ea"/>
              <a:cs typeface="ＭＳ Ｐゴシック" charset="-128"/>
            </a:endParaRPr>
          </a:p>
        </p:txBody>
      </p:sp>
      <p:sp>
        <p:nvSpPr>
          <p:cNvPr id="38" name="Rectangle 31"/>
          <p:cNvSpPr>
            <a:spLocks noChangeArrowheads="1"/>
          </p:cNvSpPr>
          <p:nvPr/>
        </p:nvSpPr>
        <p:spPr bwMode="auto">
          <a:xfrm>
            <a:off x="2449275" y="3104824"/>
            <a:ext cx="542101" cy="370362"/>
          </a:xfrm>
          <a:prstGeom prst="rect">
            <a:avLst/>
          </a:prstGeom>
          <a:solidFill>
            <a:schemeClr val="bg1"/>
          </a:solidFill>
          <a:ln w="19050">
            <a:solidFill>
              <a:schemeClr val="tx1"/>
            </a:solidFill>
            <a:miter lim="800000"/>
            <a:headEnd/>
            <a:tailEnd/>
          </a:ln>
        </p:spPr>
        <p:txBody>
          <a:bodyPr wrap="none" anchor="ctr"/>
          <a:lstStyle/>
          <a:p>
            <a:pPr algn="ctr"/>
            <a:r>
              <a:rPr lang="ja-JP" altLang="en-US" sz="1200">
                <a:latin typeface="ＭＳ Ｐゴシック" charset="0"/>
              </a:rPr>
              <a:t>ドライバ</a:t>
            </a:r>
          </a:p>
        </p:txBody>
      </p:sp>
      <p:sp>
        <p:nvSpPr>
          <p:cNvPr id="39" name="Text Box 83"/>
          <p:cNvSpPr txBox="1">
            <a:spLocks noChangeArrowheads="1"/>
          </p:cNvSpPr>
          <p:nvPr/>
        </p:nvSpPr>
        <p:spPr bwMode="auto">
          <a:xfrm>
            <a:off x="2252147" y="2311832"/>
            <a:ext cx="928891" cy="37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000">
                <a:latin typeface="ＭＳ Ｐゴシック" charset="0"/>
                <a:cs typeface="Arial" charset="0"/>
              </a:rPr>
              <a:t>モーター</a:t>
            </a:r>
            <a:r>
              <a:rPr lang="en-US" altLang="ja-JP" sz="1000">
                <a:latin typeface="ＭＳ Ｐゴシック" charset="0"/>
                <a:cs typeface="Arial" charset="0"/>
              </a:rPr>
              <a:t>CW,CCW</a:t>
            </a:r>
            <a:r>
              <a:rPr lang="ja-JP" altLang="en-US" sz="1000">
                <a:latin typeface="ＭＳ Ｐゴシック" charset="0"/>
                <a:cs typeface="Arial" charset="0"/>
              </a:rPr>
              <a:t>入力</a:t>
            </a:r>
          </a:p>
        </p:txBody>
      </p:sp>
      <p:sp>
        <p:nvSpPr>
          <p:cNvPr id="40" name="正方形/長方形 39"/>
          <p:cNvSpPr/>
          <p:nvPr/>
        </p:nvSpPr>
        <p:spPr>
          <a:xfrm>
            <a:off x="4656510" y="2302871"/>
            <a:ext cx="4901318" cy="128730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1">
              <a:solidFill>
                <a:schemeClr val="tx1"/>
              </a:solidFill>
              <a:latin typeface="+mn-ea"/>
            </a:endParaRPr>
          </a:p>
        </p:txBody>
      </p:sp>
      <p:sp>
        <p:nvSpPr>
          <p:cNvPr id="41" name="Rectangle 44"/>
          <p:cNvSpPr>
            <a:spLocks noChangeArrowheads="1"/>
          </p:cNvSpPr>
          <p:nvPr/>
        </p:nvSpPr>
        <p:spPr bwMode="auto">
          <a:xfrm>
            <a:off x="5902000" y="2474612"/>
            <a:ext cx="792991" cy="948304"/>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42" name="Rectangle 45"/>
          <p:cNvSpPr>
            <a:spLocks noChangeArrowheads="1"/>
          </p:cNvSpPr>
          <p:nvPr/>
        </p:nvSpPr>
        <p:spPr bwMode="auto">
          <a:xfrm>
            <a:off x="8687179" y="2452211"/>
            <a:ext cx="663067" cy="948305"/>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43" name="Text Box 83"/>
          <p:cNvSpPr txBox="1">
            <a:spLocks noChangeArrowheads="1"/>
          </p:cNvSpPr>
          <p:nvPr/>
        </p:nvSpPr>
        <p:spPr bwMode="auto">
          <a:xfrm>
            <a:off x="5979657" y="2473118"/>
            <a:ext cx="648133" cy="506261"/>
          </a:xfrm>
          <a:prstGeom prst="rect">
            <a:avLst/>
          </a:prstGeom>
          <a:noFill/>
          <a:ln w="9525">
            <a:noFill/>
            <a:miter lim="800000"/>
            <a:headEnd/>
            <a:tailEnd/>
          </a:ln>
        </p:spPr>
        <p:txBody>
          <a:bodyPr>
            <a:spAutoFit/>
          </a:bodyPr>
          <a:lstStyle/>
          <a:p>
            <a:pPr algn="ctr">
              <a:spcBef>
                <a:spcPct val="50000"/>
              </a:spcBef>
              <a:defRPr/>
            </a:pPr>
            <a:r>
              <a:rPr lang="en-US" altLang="ja-JP" sz="1400" dirty="0">
                <a:latin typeface="+mn-ea"/>
                <a:ea typeface="+mn-ea"/>
                <a:cs typeface="Arial" charset="0"/>
              </a:rPr>
              <a:t>DAQ </a:t>
            </a:r>
          </a:p>
          <a:p>
            <a:pPr algn="ctr">
              <a:spcBef>
                <a:spcPct val="50000"/>
              </a:spcBef>
              <a:defRPr/>
            </a:pPr>
            <a:r>
              <a:rPr lang="en-US" altLang="ja-JP" sz="1000" dirty="0">
                <a:latin typeface="+mn-ea"/>
                <a:ea typeface="+mn-ea"/>
                <a:cs typeface="Arial" charset="0"/>
              </a:rPr>
              <a:t>PXI-6221</a:t>
            </a:r>
          </a:p>
        </p:txBody>
      </p:sp>
      <p:sp>
        <p:nvSpPr>
          <p:cNvPr id="44" name="Text Box 84"/>
          <p:cNvSpPr txBox="1">
            <a:spLocks noChangeArrowheads="1"/>
          </p:cNvSpPr>
          <p:nvPr/>
        </p:nvSpPr>
        <p:spPr bwMode="auto">
          <a:xfrm>
            <a:off x="8651338" y="2452211"/>
            <a:ext cx="736243" cy="434298"/>
          </a:xfrm>
          <a:prstGeom prst="rect">
            <a:avLst/>
          </a:prstGeom>
          <a:noFill/>
          <a:ln w="9525">
            <a:noFill/>
            <a:miter lim="800000"/>
            <a:headEnd/>
            <a:tailEnd/>
          </a:ln>
        </p:spPr>
        <p:txBody>
          <a:bodyPr>
            <a:spAutoFit/>
          </a:bodyPr>
          <a:lstStyle/>
          <a:p>
            <a:pPr algn="ctr">
              <a:spcBef>
                <a:spcPct val="50000"/>
              </a:spcBef>
              <a:defRPr/>
            </a:pPr>
            <a:r>
              <a:rPr lang="en-US" altLang="ja-JP" sz="1400" dirty="0" smtClean="0">
                <a:latin typeface="+mn-ea"/>
                <a:ea typeface="+mn-ea"/>
                <a:cs typeface="Arial" charset="0"/>
              </a:rPr>
              <a:t>RTOS </a:t>
            </a:r>
            <a:r>
              <a:rPr lang="en-US" altLang="ja-JP" sz="1000" dirty="0" smtClean="0">
                <a:latin typeface="+mn-ea"/>
                <a:ea typeface="+mn-ea"/>
                <a:cs typeface="Arial" charset="0"/>
              </a:rPr>
              <a:t>PXI</a:t>
            </a:r>
            <a:r>
              <a:rPr lang="en-US" altLang="ja-JP" sz="1000" dirty="0">
                <a:latin typeface="+mn-ea"/>
                <a:ea typeface="+mn-ea"/>
                <a:cs typeface="Arial" charset="0"/>
              </a:rPr>
              <a:t>-8106</a:t>
            </a:r>
          </a:p>
        </p:txBody>
      </p:sp>
      <p:sp>
        <p:nvSpPr>
          <p:cNvPr id="45" name="円/楕円 24"/>
          <p:cNvSpPr/>
          <p:nvPr/>
        </p:nvSpPr>
        <p:spPr>
          <a:xfrm>
            <a:off x="8978391" y="3209362"/>
            <a:ext cx="67202" cy="6720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46" name="Text Box 133"/>
          <p:cNvSpPr txBox="1">
            <a:spLocks noChangeArrowheads="1"/>
          </p:cNvSpPr>
          <p:nvPr/>
        </p:nvSpPr>
        <p:spPr bwMode="auto">
          <a:xfrm>
            <a:off x="5041806" y="1998219"/>
            <a:ext cx="1312692" cy="289718"/>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400" b="1" dirty="0">
                <a:solidFill>
                  <a:srgbClr val="0000FF"/>
                </a:solidFill>
                <a:latin typeface="ＭＳ Ｐゴシック" charset="0"/>
              </a:rPr>
              <a:t>データ収録</a:t>
            </a:r>
          </a:p>
        </p:txBody>
      </p:sp>
      <p:sp>
        <p:nvSpPr>
          <p:cNvPr id="47" name="Rectangle 134"/>
          <p:cNvSpPr>
            <a:spLocks noChangeArrowheads="1"/>
          </p:cNvSpPr>
          <p:nvPr/>
        </p:nvSpPr>
        <p:spPr bwMode="auto">
          <a:xfrm>
            <a:off x="4755074" y="2402929"/>
            <a:ext cx="2007121" cy="1082710"/>
          </a:xfrm>
          <a:prstGeom prst="rect">
            <a:avLst/>
          </a:prstGeom>
          <a:noFill/>
          <a:ln w="19050">
            <a:solidFill>
              <a:srgbClr val="0000FF"/>
            </a:solidFill>
            <a:prstDash val="dash"/>
            <a:miter lim="800000"/>
            <a:headEnd/>
            <a:tailEnd/>
          </a:ln>
        </p:spPr>
        <p:txBody>
          <a:bodyPr wrap="none" anchor="ctr"/>
          <a:lstStyle/>
          <a:p>
            <a:pPr>
              <a:defRPr/>
            </a:pPr>
            <a:endParaRPr lang="ja-JP" altLang="en-US">
              <a:latin typeface="+mn-ea"/>
              <a:ea typeface="+mn-ea"/>
              <a:cs typeface="ＭＳ Ｐゴシック" charset="-128"/>
            </a:endParaRPr>
          </a:p>
        </p:txBody>
      </p:sp>
      <p:sp>
        <p:nvSpPr>
          <p:cNvPr id="48" name="Text Box 136"/>
          <p:cNvSpPr txBox="1">
            <a:spLocks noChangeArrowheads="1"/>
          </p:cNvSpPr>
          <p:nvPr/>
        </p:nvSpPr>
        <p:spPr bwMode="auto">
          <a:xfrm>
            <a:off x="8557254" y="2019126"/>
            <a:ext cx="963238" cy="307777"/>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400" b="1" dirty="0" smtClean="0">
                <a:solidFill>
                  <a:srgbClr val="008000"/>
                </a:solidFill>
                <a:latin typeface="ＭＳ Ｐゴシック" charset="0"/>
              </a:rPr>
              <a:t>CPU</a:t>
            </a:r>
            <a:endParaRPr lang="ja-JP" altLang="en-US" sz="1400" b="1" dirty="0">
              <a:solidFill>
                <a:srgbClr val="008000"/>
              </a:solidFill>
              <a:latin typeface="ＭＳ Ｐゴシック" charset="0"/>
            </a:endParaRPr>
          </a:p>
        </p:txBody>
      </p:sp>
      <p:sp>
        <p:nvSpPr>
          <p:cNvPr id="49" name="Text Box 139"/>
          <p:cNvSpPr txBox="1">
            <a:spLocks noChangeArrowheads="1"/>
          </p:cNvSpPr>
          <p:nvPr/>
        </p:nvSpPr>
        <p:spPr bwMode="auto">
          <a:xfrm>
            <a:off x="6294067" y="1644808"/>
            <a:ext cx="2010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600" dirty="0" smtClean="0">
                <a:latin typeface="ＭＳ Ｐゴシック" charset="0"/>
                <a:cs typeface="Arial" charset="0"/>
              </a:rPr>
              <a:t>RT</a:t>
            </a:r>
            <a:r>
              <a:rPr lang="ja-JP" altLang="en-US" sz="1600" dirty="0" smtClean="0">
                <a:latin typeface="ＭＳ Ｐゴシック" charset="0"/>
                <a:cs typeface="Arial" charset="0"/>
              </a:rPr>
              <a:t>ターゲット</a:t>
            </a:r>
            <a:endParaRPr lang="en-US" altLang="ja-JP" sz="1600" dirty="0" smtClean="0">
              <a:latin typeface="ＭＳ Ｐゴシック" charset="0"/>
              <a:cs typeface="Arial" charset="0"/>
            </a:endParaRPr>
          </a:p>
        </p:txBody>
      </p:sp>
      <p:sp>
        <p:nvSpPr>
          <p:cNvPr id="50" name="Rectangle 35"/>
          <p:cNvSpPr>
            <a:spLocks noChangeArrowheads="1"/>
          </p:cNvSpPr>
          <p:nvPr/>
        </p:nvSpPr>
        <p:spPr bwMode="auto">
          <a:xfrm>
            <a:off x="6923482" y="2479092"/>
            <a:ext cx="667546" cy="948305"/>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51" name="円/楕円 24"/>
          <p:cNvSpPr/>
          <p:nvPr/>
        </p:nvSpPr>
        <p:spPr>
          <a:xfrm>
            <a:off x="7223653" y="3206375"/>
            <a:ext cx="67203" cy="6720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52" name="Text Box 82"/>
          <p:cNvSpPr txBox="1">
            <a:spLocks noChangeArrowheads="1"/>
          </p:cNvSpPr>
          <p:nvPr/>
        </p:nvSpPr>
        <p:spPr bwMode="auto">
          <a:xfrm>
            <a:off x="6898093" y="2486559"/>
            <a:ext cx="737736" cy="592877"/>
          </a:xfrm>
          <a:prstGeom prst="rect">
            <a:avLst/>
          </a:prstGeom>
          <a:noFill/>
          <a:ln w="9525">
            <a:noFill/>
            <a:miter lim="800000"/>
            <a:headEnd/>
            <a:tailEnd/>
          </a:ln>
        </p:spPr>
        <p:txBody>
          <a:bodyPr>
            <a:spAutoFit/>
          </a:bodyPr>
          <a:lstStyle/>
          <a:p>
            <a:pPr algn="ctr">
              <a:spcBef>
                <a:spcPct val="50000"/>
              </a:spcBef>
              <a:defRPr/>
            </a:pPr>
            <a:r>
              <a:rPr lang="en-US" altLang="ja-JP" sz="1000" dirty="0">
                <a:latin typeface="+mn-ea"/>
                <a:ea typeface="+mn-ea"/>
                <a:cs typeface="Arial" charset="0"/>
              </a:rPr>
              <a:t>Motion Controller</a:t>
            </a:r>
          </a:p>
          <a:p>
            <a:pPr algn="ctr">
              <a:spcBef>
                <a:spcPct val="50000"/>
              </a:spcBef>
              <a:defRPr/>
            </a:pPr>
            <a:r>
              <a:rPr lang="en-US" altLang="ja-JP" sz="1000" dirty="0">
                <a:latin typeface="+mn-ea"/>
                <a:ea typeface="+mn-ea"/>
                <a:cs typeface="Arial" charset="0"/>
              </a:rPr>
              <a:t>PXI-7330</a:t>
            </a:r>
          </a:p>
        </p:txBody>
      </p:sp>
      <p:sp>
        <p:nvSpPr>
          <p:cNvPr id="53" name="Text Box 133"/>
          <p:cNvSpPr txBox="1">
            <a:spLocks noChangeArrowheads="1"/>
          </p:cNvSpPr>
          <p:nvPr/>
        </p:nvSpPr>
        <p:spPr bwMode="auto">
          <a:xfrm>
            <a:off x="6753235" y="2008673"/>
            <a:ext cx="940838" cy="289718"/>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400" b="1">
                <a:solidFill>
                  <a:srgbClr val="FF0000"/>
                </a:solidFill>
                <a:latin typeface="ＭＳ Ｐゴシック" charset="0"/>
              </a:rPr>
              <a:t>回転</a:t>
            </a:r>
          </a:p>
        </p:txBody>
      </p:sp>
      <p:sp>
        <p:nvSpPr>
          <p:cNvPr id="54" name="Rectangle 134"/>
          <p:cNvSpPr>
            <a:spLocks noChangeArrowheads="1"/>
          </p:cNvSpPr>
          <p:nvPr/>
        </p:nvSpPr>
        <p:spPr bwMode="auto">
          <a:xfrm>
            <a:off x="6868226" y="2387995"/>
            <a:ext cx="792992" cy="1082710"/>
          </a:xfrm>
          <a:prstGeom prst="rect">
            <a:avLst/>
          </a:prstGeom>
          <a:noFill/>
          <a:ln w="19050">
            <a:solidFill>
              <a:srgbClr val="FF0000"/>
            </a:solidFill>
            <a:prstDash val="dash"/>
            <a:miter lim="800000"/>
            <a:headEnd/>
            <a:tailEnd/>
          </a:ln>
        </p:spPr>
        <p:txBody>
          <a:bodyPr wrap="none" anchor="ctr"/>
          <a:lstStyle/>
          <a:p>
            <a:pPr>
              <a:defRPr/>
            </a:pPr>
            <a:endParaRPr lang="ja-JP" altLang="en-US">
              <a:solidFill>
                <a:srgbClr val="FF0000"/>
              </a:solidFill>
              <a:latin typeface="+mn-ea"/>
              <a:ea typeface="+mn-ea"/>
              <a:cs typeface="ＭＳ Ｐゴシック" charset="-128"/>
            </a:endParaRPr>
          </a:p>
        </p:txBody>
      </p:sp>
      <p:sp>
        <p:nvSpPr>
          <p:cNvPr id="55" name="Text Box 83"/>
          <p:cNvSpPr txBox="1">
            <a:spLocks noChangeArrowheads="1"/>
          </p:cNvSpPr>
          <p:nvPr/>
        </p:nvSpPr>
        <p:spPr bwMode="auto">
          <a:xfrm>
            <a:off x="3077993" y="2308845"/>
            <a:ext cx="745204" cy="376335"/>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000">
                <a:latin typeface="ＭＳ Ｐゴシック" charset="0"/>
              </a:rPr>
              <a:t>エンコーダ出力</a:t>
            </a:r>
          </a:p>
        </p:txBody>
      </p:sp>
      <p:cxnSp>
        <p:nvCxnSpPr>
          <p:cNvPr id="56" name="直線コネクタ 55"/>
          <p:cNvCxnSpPr/>
          <p:nvPr/>
        </p:nvCxnSpPr>
        <p:spPr>
          <a:xfrm rot="5400000">
            <a:off x="2131181" y="4048649"/>
            <a:ext cx="2543250"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5530145" y="4039689"/>
            <a:ext cx="1557610"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464782" y="4819240"/>
            <a:ext cx="2846408"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26"/>
          <p:cNvSpPr>
            <a:spLocks noChangeArrowheads="1"/>
          </p:cNvSpPr>
          <p:nvPr/>
        </p:nvSpPr>
        <p:spPr bwMode="auto">
          <a:xfrm>
            <a:off x="3378165" y="2697127"/>
            <a:ext cx="134405" cy="135899"/>
          </a:xfrm>
          <a:prstGeom prst="ellipse">
            <a:avLst/>
          </a:prstGeom>
          <a:solidFill>
            <a:schemeClr val="bg1"/>
          </a:solidFill>
          <a:ln w="19050">
            <a:solidFill>
              <a:schemeClr val="tx1"/>
            </a:solidFill>
            <a:round/>
            <a:headEnd/>
            <a:tailEnd/>
          </a:ln>
        </p:spPr>
        <p:txBody>
          <a:bodyPr wrap="none" anchor="ctr"/>
          <a:lstStyle/>
          <a:p>
            <a:pPr>
              <a:defRPr/>
            </a:pPr>
            <a:endParaRPr lang="ja-JP" altLang="en-US">
              <a:latin typeface="+mn-ea"/>
              <a:ea typeface="+mn-ea"/>
              <a:cs typeface="ＭＳ Ｐゴシック" charset="-128"/>
            </a:endParaRPr>
          </a:p>
        </p:txBody>
      </p:sp>
      <p:sp>
        <p:nvSpPr>
          <p:cNvPr id="60" name="Line 42"/>
          <p:cNvSpPr>
            <a:spLocks noChangeShapeType="1"/>
          </p:cNvSpPr>
          <p:nvPr/>
        </p:nvSpPr>
        <p:spPr bwMode="auto">
          <a:xfrm>
            <a:off x="4105448" y="4156173"/>
            <a:ext cx="135899"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1" name="Line 43"/>
          <p:cNvSpPr>
            <a:spLocks noChangeShapeType="1"/>
          </p:cNvSpPr>
          <p:nvPr/>
        </p:nvSpPr>
        <p:spPr bwMode="auto">
          <a:xfrm flipV="1">
            <a:off x="4241347" y="3885869"/>
            <a:ext cx="0" cy="268811"/>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2" name="Line 44"/>
          <p:cNvSpPr>
            <a:spLocks noChangeShapeType="1"/>
          </p:cNvSpPr>
          <p:nvPr/>
        </p:nvSpPr>
        <p:spPr bwMode="auto">
          <a:xfrm flipV="1">
            <a:off x="4377245" y="3885869"/>
            <a:ext cx="0" cy="268811"/>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3" name="Line 45"/>
          <p:cNvSpPr>
            <a:spLocks noChangeShapeType="1"/>
          </p:cNvSpPr>
          <p:nvPr/>
        </p:nvSpPr>
        <p:spPr bwMode="auto">
          <a:xfrm>
            <a:off x="4241347" y="3885869"/>
            <a:ext cx="135898"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4" name="Line 46"/>
          <p:cNvSpPr>
            <a:spLocks noChangeShapeType="1"/>
          </p:cNvSpPr>
          <p:nvPr/>
        </p:nvSpPr>
        <p:spPr bwMode="auto">
          <a:xfrm>
            <a:off x="4375752" y="4156173"/>
            <a:ext cx="135898" cy="0"/>
          </a:xfrm>
          <a:prstGeom prst="line">
            <a:avLst/>
          </a:prstGeom>
          <a:noFill/>
          <a:ln w="19050">
            <a:solidFill>
              <a:srgbClr val="33CCCC"/>
            </a:solidFill>
            <a:round/>
            <a:headEnd/>
            <a:tailEnd/>
          </a:ln>
        </p:spPr>
        <p:txBody>
          <a:bodyPr/>
          <a:lstStyle/>
          <a:p>
            <a:pPr>
              <a:defRPr/>
            </a:pPr>
            <a:endParaRPr lang="ja-JP" altLang="en-US">
              <a:latin typeface="+mn-ea"/>
              <a:ea typeface="+mn-ea"/>
              <a:cs typeface="ＭＳ Ｐゴシック" charset="-128"/>
            </a:endParaRPr>
          </a:p>
        </p:txBody>
      </p:sp>
      <p:sp>
        <p:nvSpPr>
          <p:cNvPr id="65" name="Line 47"/>
          <p:cNvSpPr>
            <a:spLocks noChangeShapeType="1"/>
          </p:cNvSpPr>
          <p:nvPr/>
        </p:nvSpPr>
        <p:spPr bwMode="auto">
          <a:xfrm flipV="1">
            <a:off x="4513144" y="3885869"/>
            <a:ext cx="0" cy="270305"/>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6" name="Line 48"/>
          <p:cNvSpPr>
            <a:spLocks noChangeShapeType="1"/>
          </p:cNvSpPr>
          <p:nvPr/>
        </p:nvSpPr>
        <p:spPr bwMode="auto">
          <a:xfrm flipV="1">
            <a:off x="4649043" y="3903789"/>
            <a:ext cx="0" cy="270305"/>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7" name="Line 49"/>
          <p:cNvSpPr>
            <a:spLocks noChangeShapeType="1"/>
          </p:cNvSpPr>
          <p:nvPr/>
        </p:nvSpPr>
        <p:spPr bwMode="auto">
          <a:xfrm>
            <a:off x="4513144" y="3885869"/>
            <a:ext cx="135898"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8" name="Line 50"/>
          <p:cNvSpPr>
            <a:spLocks noChangeShapeType="1"/>
          </p:cNvSpPr>
          <p:nvPr/>
        </p:nvSpPr>
        <p:spPr bwMode="auto">
          <a:xfrm>
            <a:off x="4647550" y="4174094"/>
            <a:ext cx="135898"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69" name="Line 51"/>
          <p:cNvSpPr>
            <a:spLocks noChangeShapeType="1"/>
          </p:cNvSpPr>
          <p:nvPr/>
        </p:nvSpPr>
        <p:spPr bwMode="auto">
          <a:xfrm flipV="1">
            <a:off x="4783448" y="3903789"/>
            <a:ext cx="0" cy="270305"/>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70" name="Line 52"/>
          <p:cNvSpPr>
            <a:spLocks noChangeShapeType="1"/>
          </p:cNvSpPr>
          <p:nvPr/>
        </p:nvSpPr>
        <p:spPr bwMode="auto">
          <a:xfrm flipV="1">
            <a:off x="4919348" y="3903789"/>
            <a:ext cx="0" cy="270305"/>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71" name="Line 53"/>
          <p:cNvSpPr>
            <a:spLocks noChangeShapeType="1"/>
          </p:cNvSpPr>
          <p:nvPr/>
        </p:nvSpPr>
        <p:spPr bwMode="auto">
          <a:xfrm>
            <a:off x="4783448" y="3903789"/>
            <a:ext cx="135899"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72" name="Line 54"/>
          <p:cNvSpPr>
            <a:spLocks noChangeShapeType="1"/>
          </p:cNvSpPr>
          <p:nvPr/>
        </p:nvSpPr>
        <p:spPr bwMode="auto">
          <a:xfrm>
            <a:off x="4917854" y="4174094"/>
            <a:ext cx="135899" cy="0"/>
          </a:xfrm>
          <a:prstGeom prst="line">
            <a:avLst/>
          </a:prstGeom>
          <a:noFill/>
          <a:ln w="19050">
            <a:solidFill>
              <a:srgbClr val="00FFFF"/>
            </a:solidFill>
            <a:round/>
            <a:headEnd/>
            <a:tailEnd/>
          </a:ln>
        </p:spPr>
        <p:txBody>
          <a:bodyPr/>
          <a:lstStyle/>
          <a:p>
            <a:pPr>
              <a:defRPr/>
            </a:pPr>
            <a:endParaRPr lang="ja-JP" altLang="en-US">
              <a:latin typeface="+mn-ea"/>
              <a:ea typeface="+mn-ea"/>
              <a:cs typeface="ＭＳ Ｐゴシック" charset="-128"/>
            </a:endParaRPr>
          </a:p>
        </p:txBody>
      </p:sp>
      <p:sp>
        <p:nvSpPr>
          <p:cNvPr id="73" name="Line 56"/>
          <p:cNvSpPr>
            <a:spLocks noChangeShapeType="1"/>
          </p:cNvSpPr>
          <p:nvPr/>
        </p:nvSpPr>
        <p:spPr bwMode="auto">
          <a:xfrm>
            <a:off x="4165183" y="4729636"/>
            <a:ext cx="135899"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4" name="Line 57"/>
          <p:cNvSpPr>
            <a:spLocks noChangeShapeType="1"/>
          </p:cNvSpPr>
          <p:nvPr/>
        </p:nvSpPr>
        <p:spPr bwMode="auto">
          <a:xfrm flipV="1">
            <a:off x="4301083" y="4459332"/>
            <a:ext cx="0" cy="268811"/>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5" name="Line 58"/>
          <p:cNvSpPr>
            <a:spLocks noChangeShapeType="1"/>
          </p:cNvSpPr>
          <p:nvPr/>
        </p:nvSpPr>
        <p:spPr bwMode="auto">
          <a:xfrm flipV="1">
            <a:off x="4436981" y="4459332"/>
            <a:ext cx="0" cy="268811"/>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6" name="Line 59"/>
          <p:cNvSpPr>
            <a:spLocks noChangeShapeType="1"/>
          </p:cNvSpPr>
          <p:nvPr/>
        </p:nvSpPr>
        <p:spPr bwMode="auto">
          <a:xfrm>
            <a:off x="4301083" y="4459332"/>
            <a:ext cx="135898"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7" name="Line 60"/>
          <p:cNvSpPr>
            <a:spLocks noChangeShapeType="1"/>
          </p:cNvSpPr>
          <p:nvPr/>
        </p:nvSpPr>
        <p:spPr bwMode="auto">
          <a:xfrm>
            <a:off x="4435488" y="4729636"/>
            <a:ext cx="135898"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8" name="Line 61"/>
          <p:cNvSpPr>
            <a:spLocks noChangeShapeType="1"/>
          </p:cNvSpPr>
          <p:nvPr/>
        </p:nvSpPr>
        <p:spPr bwMode="auto">
          <a:xfrm flipV="1">
            <a:off x="4572880" y="4459332"/>
            <a:ext cx="0" cy="270305"/>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79" name="Line 62"/>
          <p:cNvSpPr>
            <a:spLocks noChangeShapeType="1"/>
          </p:cNvSpPr>
          <p:nvPr/>
        </p:nvSpPr>
        <p:spPr bwMode="auto">
          <a:xfrm flipV="1">
            <a:off x="4708779" y="4477252"/>
            <a:ext cx="0" cy="270305"/>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0" name="Line 63"/>
          <p:cNvSpPr>
            <a:spLocks noChangeShapeType="1"/>
          </p:cNvSpPr>
          <p:nvPr/>
        </p:nvSpPr>
        <p:spPr bwMode="auto">
          <a:xfrm>
            <a:off x="4572880" y="4466799"/>
            <a:ext cx="135898"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1" name="Line 64"/>
          <p:cNvSpPr>
            <a:spLocks noChangeShapeType="1"/>
          </p:cNvSpPr>
          <p:nvPr/>
        </p:nvSpPr>
        <p:spPr bwMode="auto">
          <a:xfrm>
            <a:off x="4707286" y="4747557"/>
            <a:ext cx="135898"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2" name="Line 65"/>
          <p:cNvSpPr>
            <a:spLocks noChangeShapeType="1"/>
          </p:cNvSpPr>
          <p:nvPr/>
        </p:nvSpPr>
        <p:spPr bwMode="auto">
          <a:xfrm flipV="1">
            <a:off x="4843184" y="4477252"/>
            <a:ext cx="0" cy="270305"/>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3" name="Line 66"/>
          <p:cNvSpPr>
            <a:spLocks noChangeShapeType="1"/>
          </p:cNvSpPr>
          <p:nvPr/>
        </p:nvSpPr>
        <p:spPr bwMode="auto">
          <a:xfrm flipV="1">
            <a:off x="4979083" y="4477252"/>
            <a:ext cx="0" cy="270305"/>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4" name="Line 67"/>
          <p:cNvSpPr>
            <a:spLocks noChangeShapeType="1"/>
          </p:cNvSpPr>
          <p:nvPr/>
        </p:nvSpPr>
        <p:spPr bwMode="auto">
          <a:xfrm>
            <a:off x="4843184" y="4477252"/>
            <a:ext cx="135899"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5" name="Line 68"/>
          <p:cNvSpPr>
            <a:spLocks noChangeShapeType="1"/>
          </p:cNvSpPr>
          <p:nvPr/>
        </p:nvSpPr>
        <p:spPr bwMode="auto">
          <a:xfrm>
            <a:off x="4977589" y="4747557"/>
            <a:ext cx="135899"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86" name="Text Box 71"/>
          <p:cNvSpPr txBox="1">
            <a:spLocks noChangeArrowheads="1"/>
          </p:cNvSpPr>
          <p:nvPr/>
        </p:nvSpPr>
        <p:spPr bwMode="auto">
          <a:xfrm>
            <a:off x="3304989" y="3887362"/>
            <a:ext cx="812406" cy="25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r">
              <a:spcBef>
                <a:spcPct val="50000"/>
              </a:spcBef>
            </a:pPr>
            <a:r>
              <a:rPr lang="en-US" altLang="ja-JP" sz="1200">
                <a:latin typeface="ＭＳ Ｐゴシック" charset="0"/>
                <a:cs typeface="Arial" charset="0"/>
              </a:rPr>
              <a:t>A</a:t>
            </a:r>
            <a:r>
              <a:rPr lang="ja-JP" altLang="en-US" sz="1200">
                <a:latin typeface="ＭＳ Ｐゴシック" charset="0"/>
                <a:cs typeface="Arial" charset="0"/>
              </a:rPr>
              <a:t>相</a:t>
            </a:r>
          </a:p>
        </p:txBody>
      </p:sp>
      <p:sp>
        <p:nvSpPr>
          <p:cNvPr id="87" name="Text Box 72"/>
          <p:cNvSpPr txBox="1">
            <a:spLocks noChangeArrowheads="1"/>
          </p:cNvSpPr>
          <p:nvPr/>
        </p:nvSpPr>
        <p:spPr bwMode="auto">
          <a:xfrm>
            <a:off x="3297522" y="4468292"/>
            <a:ext cx="812406" cy="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r">
              <a:spcBef>
                <a:spcPct val="50000"/>
              </a:spcBef>
            </a:pPr>
            <a:r>
              <a:rPr lang="en-US" altLang="ja-JP" sz="1200">
                <a:latin typeface="ＭＳ Ｐゴシック" charset="0"/>
                <a:cs typeface="Arial" charset="0"/>
              </a:rPr>
              <a:t>B</a:t>
            </a:r>
            <a:r>
              <a:rPr lang="ja-JP" altLang="en-US" sz="1200">
                <a:latin typeface="ＭＳ Ｐゴシック" charset="0"/>
                <a:cs typeface="Arial" charset="0"/>
              </a:rPr>
              <a:t>相</a:t>
            </a:r>
          </a:p>
        </p:txBody>
      </p:sp>
      <p:sp>
        <p:nvSpPr>
          <p:cNvPr id="88" name="Line 33"/>
          <p:cNvSpPr>
            <a:spLocks noChangeShapeType="1"/>
          </p:cNvSpPr>
          <p:nvPr/>
        </p:nvSpPr>
        <p:spPr bwMode="auto">
          <a:xfrm>
            <a:off x="4117395" y="5833254"/>
            <a:ext cx="948305" cy="0"/>
          </a:xfrm>
          <a:prstGeom prst="line">
            <a:avLst/>
          </a:prstGeom>
          <a:noFill/>
          <a:ln w="19050">
            <a:solidFill>
              <a:schemeClr val="tx1"/>
            </a:solidFill>
            <a:prstDash val="sysDot"/>
            <a:round/>
            <a:headEnd/>
            <a:tailEnd/>
          </a:ln>
        </p:spPr>
        <p:txBody>
          <a:bodyPr/>
          <a:lstStyle/>
          <a:p>
            <a:pPr>
              <a:defRPr/>
            </a:pPr>
            <a:endParaRPr lang="ja-JP" altLang="en-US">
              <a:latin typeface="+mn-ea"/>
              <a:ea typeface="+mn-ea"/>
              <a:cs typeface="ＭＳ Ｐゴシック" charset="-128"/>
            </a:endParaRPr>
          </a:p>
        </p:txBody>
      </p:sp>
      <p:sp>
        <p:nvSpPr>
          <p:cNvPr id="89" name="Line 20"/>
          <p:cNvSpPr>
            <a:spLocks noChangeShapeType="1"/>
          </p:cNvSpPr>
          <p:nvPr/>
        </p:nvSpPr>
        <p:spPr bwMode="auto">
          <a:xfrm>
            <a:off x="4117395" y="5494254"/>
            <a:ext cx="135899"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0" name="Line 21"/>
          <p:cNvSpPr>
            <a:spLocks noChangeShapeType="1"/>
          </p:cNvSpPr>
          <p:nvPr/>
        </p:nvSpPr>
        <p:spPr bwMode="auto">
          <a:xfrm flipV="1">
            <a:off x="4253294" y="5494254"/>
            <a:ext cx="0" cy="337507"/>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1" name="Line 22"/>
          <p:cNvSpPr>
            <a:spLocks noChangeShapeType="1"/>
          </p:cNvSpPr>
          <p:nvPr/>
        </p:nvSpPr>
        <p:spPr bwMode="auto">
          <a:xfrm flipV="1">
            <a:off x="4389192" y="5494254"/>
            <a:ext cx="0" cy="337507"/>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2" name="Line 23"/>
          <p:cNvSpPr>
            <a:spLocks noChangeShapeType="1"/>
          </p:cNvSpPr>
          <p:nvPr/>
        </p:nvSpPr>
        <p:spPr bwMode="auto">
          <a:xfrm>
            <a:off x="4253294" y="5831761"/>
            <a:ext cx="135898"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3" name="Line 24"/>
          <p:cNvSpPr>
            <a:spLocks noChangeShapeType="1"/>
          </p:cNvSpPr>
          <p:nvPr/>
        </p:nvSpPr>
        <p:spPr bwMode="auto">
          <a:xfrm>
            <a:off x="4387699" y="5494254"/>
            <a:ext cx="135898"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4" name="Line 25"/>
          <p:cNvSpPr>
            <a:spLocks noChangeShapeType="1"/>
          </p:cNvSpPr>
          <p:nvPr/>
        </p:nvSpPr>
        <p:spPr bwMode="auto">
          <a:xfrm flipV="1">
            <a:off x="4525092" y="5494254"/>
            <a:ext cx="0" cy="33900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5" name="Line 26"/>
          <p:cNvSpPr>
            <a:spLocks noChangeShapeType="1"/>
          </p:cNvSpPr>
          <p:nvPr/>
        </p:nvSpPr>
        <p:spPr bwMode="auto">
          <a:xfrm flipV="1">
            <a:off x="4660990" y="5494254"/>
            <a:ext cx="0" cy="33900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6" name="Line 27"/>
          <p:cNvSpPr>
            <a:spLocks noChangeShapeType="1"/>
          </p:cNvSpPr>
          <p:nvPr/>
        </p:nvSpPr>
        <p:spPr bwMode="auto">
          <a:xfrm>
            <a:off x="4525092" y="5833254"/>
            <a:ext cx="135898"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7" name="Line 28"/>
          <p:cNvSpPr>
            <a:spLocks noChangeShapeType="1"/>
          </p:cNvSpPr>
          <p:nvPr/>
        </p:nvSpPr>
        <p:spPr bwMode="auto">
          <a:xfrm>
            <a:off x="4659497" y="5495747"/>
            <a:ext cx="135898"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8" name="Line 29"/>
          <p:cNvSpPr>
            <a:spLocks noChangeShapeType="1"/>
          </p:cNvSpPr>
          <p:nvPr/>
        </p:nvSpPr>
        <p:spPr bwMode="auto">
          <a:xfrm flipV="1">
            <a:off x="4795395" y="5494254"/>
            <a:ext cx="0" cy="33900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99" name="Line 30"/>
          <p:cNvSpPr>
            <a:spLocks noChangeShapeType="1"/>
          </p:cNvSpPr>
          <p:nvPr/>
        </p:nvSpPr>
        <p:spPr bwMode="auto">
          <a:xfrm flipV="1">
            <a:off x="4931295" y="5494254"/>
            <a:ext cx="0" cy="33900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100" name="Line 31"/>
          <p:cNvSpPr>
            <a:spLocks noChangeShapeType="1"/>
          </p:cNvSpPr>
          <p:nvPr/>
        </p:nvSpPr>
        <p:spPr bwMode="auto">
          <a:xfrm>
            <a:off x="4795395" y="5833254"/>
            <a:ext cx="135899"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101" name="Line 32"/>
          <p:cNvSpPr>
            <a:spLocks noChangeShapeType="1"/>
          </p:cNvSpPr>
          <p:nvPr/>
        </p:nvSpPr>
        <p:spPr bwMode="auto">
          <a:xfrm>
            <a:off x="4929801" y="5495747"/>
            <a:ext cx="135899" cy="0"/>
          </a:xfrm>
          <a:prstGeom prst="line">
            <a:avLst/>
          </a:prstGeom>
          <a:noFill/>
          <a:ln w="19050">
            <a:solidFill>
              <a:srgbClr val="00FF00"/>
            </a:solidFill>
            <a:round/>
            <a:headEnd/>
            <a:tailEnd/>
          </a:ln>
        </p:spPr>
        <p:txBody>
          <a:bodyPr/>
          <a:lstStyle/>
          <a:p>
            <a:pPr>
              <a:defRPr/>
            </a:pPr>
            <a:endParaRPr lang="ja-JP" altLang="en-US">
              <a:latin typeface="+mn-ea"/>
              <a:ea typeface="+mn-ea"/>
              <a:cs typeface="ＭＳ Ｐゴシック" charset="-128"/>
            </a:endParaRPr>
          </a:p>
        </p:txBody>
      </p:sp>
      <p:sp>
        <p:nvSpPr>
          <p:cNvPr id="102" name="Text Box 70"/>
          <p:cNvSpPr txBox="1">
            <a:spLocks noChangeArrowheads="1"/>
          </p:cNvSpPr>
          <p:nvPr/>
        </p:nvSpPr>
        <p:spPr bwMode="auto">
          <a:xfrm>
            <a:off x="4959669" y="5521135"/>
            <a:ext cx="812406" cy="259850"/>
          </a:xfrm>
          <a:prstGeom prst="rect">
            <a:avLst/>
          </a:prstGeom>
          <a:noFill/>
          <a:ln w="9525">
            <a:noFill/>
            <a:miter lim="800000"/>
            <a:headEnd/>
            <a:tailEnd/>
          </a:ln>
        </p:spPr>
        <p:txBody>
          <a:bodyPr>
            <a:spAutoFit/>
          </a:bodyPr>
          <a:lstStyle/>
          <a:p>
            <a:pPr algn="ctr">
              <a:spcBef>
                <a:spcPct val="50000"/>
              </a:spcBef>
              <a:defRPr/>
            </a:pPr>
            <a:r>
              <a:rPr lang="en-US" altLang="ja-JP" sz="1200">
                <a:latin typeface="+mn-ea"/>
                <a:ea typeface="+mn-ea"/>
                <a:cs typeface="Arial" charset="0"/>
              </a:rPr>
              <a:t>CW, CCW</a:t>
            </a:r>
          </a:p>
        </p:txBody>
      </p:sp>
      <p:sp>
        <p:nvSpPr>
          <p:cNvPr id="103" name="Text Box 139"/>
          <p:cNvSpPr txBox="1">
            <a:spLocks noChangeArrowheads="1"/>
          </p:cNvSpPr>
          <p:nvPr/>
        </p:nvSpPr>
        <p:spPr bwMode="auto">
          <a:xfrm>
            <a:off x="2507516" y="1855404"/>
            <a:ext cx="1747270" cy="318485"/>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600" dirty="0">
                <a:latin typeface="ＭＳ Ｐゴシック" charset="0"/>
              </a:rPr>
              <a:t>フリップコイル</a:t>
            </a:r>
            <a:endParaRPr lang="en-US" altLang="ja-JP" sz="1600" dirty="0">
              <a:latin typeface="ＭＳ Ｐゴシック" charset="0"/>
            </a:endParaRPr>
          </a:p>
        </p:txBody>
      </p:sp>
      <p:sp>
        <p:nvSpPr>
          <p:cNvPr id="104" name="テキスト ボックス 106"/>
          <p:cNvSpPr txBox="1">
            <a:spLocks noChangeArrowheads="1"/>
          </p:cNvSpPr>
          <p:nvPr/>
        </p:nvSpPr>
        <p:spPr bwMode="auto">
          <a:xfrm>
            <a:off x="6137957" y="3010740"/>
            <a:ext cx="336013" cy="246410"/>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100">
                <a:latin typeface="ＭＳ Ｐゴシック" charset="0"/>
                <a:cs typeface="Arial" charset="0"/>
              </a:rPr>
              <a:t>B</a:t>
            </a:r>
            <a:endParaRPr lang="ja-JP" altLang="en-US" sz="1100">
              <a:latin typeface="ＭＳ Ｐゴシック" charset="0"/>
              <a:cs typeface="Arial" charset="0"/>
            </a:endParaRPr>
          </a:p>
        </p:txBody>
      </p:sp>
      <p:sp>
        <p:nvSpPr>
          <p:cNvPr id="105" name="円/楕円 24"/>
          <p:cNvSpPr/>
          <p:nvPr/>
        </p:nvSpPr>
        <p:spPr>
          <a:xfrm>
            <a:off x="6272362" y="3212348"/>
            <a:ext cx="67202" cy="672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cxnSp>
        <p:nvCxnSpPr>
          <p:cNvPr id="106" name="直線コネクタ 105"/>
          <p:cNvCxnSpPr/>
          <p:nvPr/>
        </p:nvCxnSpPr>
        <p:spPr>
          <a:xfrm rot="5400000">
            <a:off x="5612281" y="3761917"/>
            <a:ext cx="966226" cy="1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円/楕円 24"/>
          <p:cNvSpPr/>
          <p:nvPr/>
        </p:nvSpPr>
        <p:spPr>
          <a:xfrm>
            <a:off x="6061793" y="3212348"/>
            <a:ext cx="67203" cy="672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08" name="テキスト ボックス 106"/>
          <p:cNvSpPr txBox="1">
            <a:spLocks noChangeArrowheads="1"/>
          </p:cNvSpPr>
          <p:nvPr/>
        </p:nvSpPr>
        <p:spPr bwMode="auto">
          <a:xfrm>
            <a:off x="5970697" y="3010740"/>
            <a:ext cx="253877" cy="246410"/>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100">
                <a:latin typeface="ＭＳ Ｐゴシック" charset="0"/>
                <a:cs typeface="Arial" charset="0"/>
              </a:rPr>
              <a:t>A</a:t>
            </a:r>
            <a:endParaRPr lang="ja-JP" altLang="en-US" sz="1100">
              <a:latin typeface="ＭＳ Ｐゴシック" charset="0"/>
              <a:cs typeface="Arial" charset="0"/>
            </a:endParaRPr>
          </a:p>
        </p:txBody>
      </p:sp>
      <p:cxnSp>
        <p:nvCxnSpPr>
          <p:cNvPr id="109" name="直線コネクタ 108"/>
          <p:cNvCxnSpPr/>
          <p:nvPr/>
        </p:nvCxnSpPr>
        <p:spPr>
          <a:xfrm rot="5400000">
            <a:off x="5940828" y="4583284"/>
            <a:ext cx="2607465"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2724059" y="5892990"/>
            <a:ext cx="4510048" cy="13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3512571" y="4238309"/>
            <a:ext cx="2570130" cy="59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16200000" flipH="1">
            <a:off x="2468688" y="3826133"/>
            <a:ext cx="1968293" cy="14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44"/>
          <p:cNvSpPr>
            <a:spLocks noChangeArrowheads="1"/>
          </p:cNvSpPr>
          <p:nvPr/>
        </p:nvSpPr>
        <p:spPr bwMode="auto">
          <a:xfrm>
            <a:off x="4799876" y="2453705"/>
            <a:ext cx="672027" cy="948304"/>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14" name="Text Box 83"/>
          <p:cNvSpPr txBox="1">
            <a:spLocks noChangeArrowheads="1"/>
          </p:cNvSpPr>
          <p:nvPr/>
        </p:nvSpPr>
        <p:spPr bwMode="auto">
          <a:xfrm>
            <a:off x="4817797" y="2470131"/>
            <a:ext cx="645146" cy="506261"/>
          </a:xfrm>
          <a:prstGeom prst="rect">
            <a:avLst/>
          </a:prstGeom>
          <a:noFill/>
          <a:ln w="9525">
            <a:noFill/>
            <a:miter lim="800000"/>
            <a:headEnd/>
            <a:tailEnd/>
          </a:ln>
        </p:spPr>
        <p:txBody>
          <a:bodyPr>
            <a:spAutoFit/>
          </a:bodyPr>
          <a:lstStyle/>
          <a:p>
            <a:pPr algn="ctr">
              <a:spcBef>
                <a:spcPct val="50000"/>
              </a:spcBef>
              <a:defRPr/>
            </a:pPr>
            <a:r>
              <a:rPr lang="en-US" altLang="ja-JP" sz="1400" dirty="0">
                <a:latin typeface="+mn-ea"/>
                <a:ea typeface="+mn-ea"/>
                <a:cs typeface="Arial" charset="0"/>
              </a:rPr>
              <a:t>DAQ </a:t>
            </a:r>
          </a:p>
          <a:p>
            <a:pPr algn="ctr">
              <a:spcBef>
                <a:spcPct val="50000"/>
              </a:spcBef>
              <a:defRPr/>
            </a:pPr>
            <a:r>
              <a:rPr lang="en-US" altLang="ja-JP" sz="1000" dirty="0">
                <a:latin typeface="+mn-ea"/>
                <a:ea typeface="+mn-ea"/>
                <a:cs typeface="Arial" charset="0"/>
              </a:rPr>
              <a:t>PXI-6123</a:t>
            </a:r>
          </a:p>
        </p:txBody>
      </p:sp>
      <p:cxnSp>
        <p:nvCxnSpPr>
          <p:cNvPr id="115" name="直線矢印コネクタ 114"/>
          <p:cNvCxnSpPr/>
          <p:nvPr/>
        </p:nvCxnSpPr>
        <p:spPr>
          <a:xfrm>
            <a:off x="5513718" y="2810625"/>
            <a:ext cx="358414" cy="149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6" name="テキスト ボックス 106"/>
          <p:cNvSpPr txBox="1">
            <a:spLocks noChangeArrowheads="1"/>
          </p:cNvSpPr>
          <p:nvPr/>
        </p:nvSpPr>
        <p:spPr bwMode="auto">
          <a:xfrm>
            <a:off x="5328537" y="2850947"/>
            <a:ext cx="716829" cy="31809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600">
                <a:latin typeface="ＭＳ Ｐゴシック" charset="0"/>
              </a:rPr>
              <a:t>同期</a:t>
            </a:r>
          </a:p>
        </p:txBody>
      </p:sp>
      <p:sp>
        <p:nvSpPr>
          <p:cNvPr id="117" name="Oval 26"/>
          <p:cNvSpPr>
            <a:spLocks noChangeArrowheads="1"/>
          </p:cNvSpPr>
          <p:nvPr/>
        </p:nvSpPr>
        <p:spPr bwMode="auto">
          <a:xfrm>
            <a:off x="4038245" y="2691154"/>
            <a:ext cx="134405" cy="135899"/>
          </a:xfrm>
          <a:prstGeom prst="ellipse">
            <a:avLst/>
          </a:prstGeom>
          <a:solidFill>
            <a:schemeClr val="bg1"/>
          </a:solidFill>
          <a:ln w="19050">
            <a:solidFill>
              <a:schemeClr val="tx1"/>
            </a:solidFill>
            <a:round/>
            <a:headEnd/>
            <a:tailEnd/>
          </a:ln>
        </p:spPr>
        <p:txBody>
          <a:bodyPr wrap="none" anchor="ctr"/>
          <a:lstStyle/>
          <a:p>
            <a:pPr>
              <a:defRPr/>
            </a:pPr>
            <a:endParaRPr lang="ja-JP" altLang="en-US">
              <a:latin typeface="+mn-ea"/>
              <a:ea typeface="+mn-ea"/>
              <a:cs typeface="ＭＳ Ｐゴシック" charset="-128"/>
            </a:endParaRPr>
          </a:p>
        </p:txBody>
      </p:sp>
      <p:cxnSp>
        <p:nvCxnSpPr>
          <p:cNvPr id="118" name="直線コネクタ 117"/>
          <p:cNvCxnSpPr/>
          <p:nvPr/>
        </p:nvCxnSpPr>
        <p:spPr>
          <a:xfrm flipV="1">
            <a:off x="3415500" y="5309073"/>
            <a:ext cx="3095805"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Line 56"/>
          <p:cNvSpPr>
            <a:spLocks noChangeShapeType="1"/>
          </p:cNvSpPr>
          <p:nvPr/>
        </p:nvSpPr>
        <p:spPr bwMode="auto">
          <a:xfrm>
            <a:off x="4109928" y="5255311"/>
            <a:ext cx="67202" cy="0"/>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0" name="Line 57"/>
          <p:cNvSpPr>
            <a:spLocks noChangeShapeType="1"/>
          </p:cNvSpPr>
          <p:nvPr/>
        </p:nvSpPr>
        <p:spPr bwMode="auto">
          <a:xfrm flipV="1">
            <a:off x="4186091" y="4985006"/>
            <a:ext cx="0" cy="268811"/>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1" name="Line 58"/>
          <p:cNvSpPr>
            <a:spLocks noChangeShapeType="1"/>
          </p:cNvSpPr>
          <p:nvPr/>
        </p:nvSpPr>
        <p:spPr bwMode="auto">
          <a:xfrm flipV="1">
            <a:off x="4465356" y="4985006"/>
            <a:ext cx="0" cy="268811"/>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2" name="Line 59"/>
          <p:cNvSpPr>
            <a:spLocks noChangeShapeType="1"/>
          </p:cNvSpPr>
          <p:nvPr/>
        </p:nvSpPr>
        <p:spPr bwMode="auto">
          <a:xfrm>
            <a:off x="4186091" y="4985006"/>
            <a:ext cx="286732" cy="0"/>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3" name="Line 60"/>
          <p:cNvSpPr>
            <a:spLocks noChangeShapeType="1"/>
          </p:cNvSpPr>
          <p:nvPr/>
        </p:nvSpPr>
        <p:spPr bwMode="auto">
          <a:xfrm>
            <a:off x="4463862" y="5255311"/>
            <a:ext cx="669040" cy="0"/>
          </a:xfrm>
          <a:prstGeom prst="line">
            <a:avLst/>
          </a:prstGeom>
          <a:noFill/>
          <a:ln w="19050">
            <a:solidFill>
              <a:srgbClr val="83FF2B"/>
            </a:solidFill>
            <a:round/>
            <a:headEnd/>
            <a:tailEnd/>
          </a:ln>
        </p:spPr>
        <p:txBody>
          <a:bodyPr/>
          <a:lstStyle/>
          <a:p>
            <a:pPr>
              <a:defRPr/>
            </a:pPr>
            <a:endParaRPr lang="ja-JP" altLang="en-US">
              <a:latin typeface="+mn-ea"/>
              <a:ea typeface="+mn-ea"/>
              <a:cs typeface="ＭＳ Ｐゴシック" charset="-128"/>
            </a:endParaRPr>
          </a:p>
        </p:txBody>
      </p:sp>
      <p:sp>
        <p:nvSpPr>
          <p:cNvPr id="124" name="Text Box 72"/>
          <p:cNvSpPr txBox="1">
            <a:spLocks noChangeArrowheads="1"/>
          </p:cNvSpPr>
          <p:nvPr/>
        </p:nvSpPr>
        <p:spPr bwMode="auto">
          <a:xfrm>
            <a:off x="3290055" y="5062663"/>
            <a:ext cx="812406" cy="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r">
              <a:spcBef>
                <a:spcPct val="50000"/>
              </a:spcBef>
            </a:pPr>
            <a:r>
              <a:rPr lang="en-US" altLang="ja-JP" sz="1200">
                <a:latin typeface="ＭＳ Ｐゴシック" charset="0"/>
                <a:cs typeface="Arial" charset="0"/>
              </a:rPr>
              <a:t>Z</a:t>
            </a:r>
            <a:r>
              <a:rPr lang="ja-JP" altLang="en-US" sz="1200">
                <a:latin typeface="ＭＳ Ｐゴシック" charset="0"/>
                <a:cs typeface="Arial" charset="0"/>
              </a:rPr>
              <a:t>相</a:t>
            </a:r>
          </a:p>
        </p:txBody>
      </p:sp>
      <p:sp>
        <p:nvSpPr>
          <p:cNvPr id="125" name="Line 57"/>
          <p:cNvSpPr>
            <a:spLocks noChangeShapeType="1"/>
          </p:cNvSpPr>
          <p:nvPr/>
        </p:nvSpPr>
        <p:spPr bwMode="auto">
          <a:xfrm flipV="1">
            <a:off x="4174144" y="4460826"/>
            <a:ext cx="0" cy="268811"/>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126" name="Line 56"/>
          <p:cNvSpPr>
            <a:spLocks noChangeShapeType="1"/>
          </p:cNvSpPr>
          <p:nvPr/>
        </p:nvSpPr>
        <p:spPr bwMode="auto">
          <a:xfrm>
            <a:off x="4105448" y="4460826"/>
            <a:ext cx="68696" cy="0"/>
          </a:xfrm>
          <a:prstGeom prst="line">
            <a:avLst/>
          </a:prstGeom>
          <a:noFill/>
          <a:ln w="19050">
            <a:solidFill>
              <a:srgbClr val="FF00FF"/>
            </a:solidFill>
            <a:round/>
            <a:headEnd/>
            <a:tailEnd/>
          </a:ln>
        </p:spPr>
        <p:txBody>
          <a:bodyPr/>
          <a:lstStyle/>
          <a:p>
            <a:pPr>
              <a:defRPr/>
            </a:pPr>
            <a:endParaRPr lang="ja-JP" altLang="en-US">
              <a:latin typeface="+mn-ea"/>
              <a:ea typeface="+mn-ea"/>
              <a:cs typeface="ＭＳ Ｐゴシック" charset="-128"/>
            </a:endParaRPr>
          </a:p>
        </p:txBody>
      </p:sp>
      <p:sp>
        <p:nvSpPr>
          <p:cNvPr id="127" name="円/楕円 24"/>
          <p:cNvSpPr/>
          <p:nvPr/>
        </p:nvSpPr>
        <p:spPr>
          <a:xfrm>
            <a:off x="6479943" y="3216828"/>
            <a:ext cx="67203" cy="6720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28" name="テキスト ボックス 106"/>
          <p:cNvSpPr txBox="1">
            <a:spLocks noChangeArrowheads="1"/>
          </p:cNvSpPr>
          <p:nvPr/>
        </p:nvSpPr>
        <p:spPr bwMode="auto">
          <a:xfrm>
            <a:off x="6391834" y="3018207"/>
            <a:ext cx="253877" cy="246409"/>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100">
                <a:latin typeface="ＭＳ Ｐゴシック" charset="0"/>
                <a:cs typeface="Arial" charset="0"/>
              </a:rPr>
              <a:t>Z</a:t>
            </a:r>
            <a:endParaRPr lang="ja-JP" altLang="en-US" sz="1100">
              <a:latin typeface="ＭＳ Ｐゴシック" charset="0"/>
              <a:cs typeface="Arial" charset="0"/>
            </a:endParaRPr>
          </a:p>
        </p:txBody>
      </p:sp>
      <p:cxnSp>
        <p:nvCxnSpPr>
          <p:cNvPr id="129" name="直線コネクタ 128"/>
          <p:cNvCxnSpPr/>
          <p:nvPr/>
        </p:nvCxnSpPr>
        <p:spPr>
          <a:xfrm rot="16200000" flipH="1">
            <a:off x="2783795" y="3519987"/>
            <a:ext cx="1433658" cy="14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rot="5400000">
            <a:off x="3644736" y="3277311"/>
            <a:ext cx="931878"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4109928" y="3742503"/>
            <a:ext cx="1034921" cy="1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円/楕円 24"/>
          <p:cNvSpPr/>
          <p:nvPr/>
        </p:nvSpPr>
        <p:spPr>
          <a:xfrm>
            <a:off x="5106021" y="3169040"/>
            <a:ext cx="67203" cy="6720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cxnSp>
        <p:nvCxnSpPr>
          <p:cNvPr id="133" name="直線コネクタ 132"/>
          <p:cNvCxnSpPr>
            <a:stCxn id="132" idx="4"/>
          </p:cNvCxnSpPr>
          <p:nvPr/>
        </p:nvCxnSpPr>
        <p:spPr>
          <a:xfrm rot="5400000">
            <a:off x="4885746" y="3489373"/>
            <a:ext cx="5062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 Box 83"/>
          <p:cNvSpPr txBox="1">
            <a:spLocks noChangeArrowheads="1"/>
          </p:cNvSpPr>
          <p:nvPr/>
        </p:nvSpPr>
        <p:spPr bwMode="auto">
          <a:xfrm>
            <a:off x="3739567" y="2307352"/>
            <a:ext cx="745203" cy="376335"/>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000">
                <a:latin typeface="ＭＳ Ｐゴシック" charset="0"/>
              </a:rPr>
              <a:t>コイル電圧出力</a:t>
            </a:r>
          </a:p>
        </p:txBody>
      </p:sp>
      <p:grpSp>
        <p:nvGrpSpPr>
          <p:cNvPr id="135" name="図形グループ 138"/>
          <p:cNvGrpSpPr>
            <a:grpSpLocks/>
          </p:cNvGrpSpPr>
          <p:nvPr/>
        </p:nvGrpSpPr>
        <p:grpSpPr bwMode="auto">
          <a:xfrm>
            <a:off x="434686" y="2022113"/>
            <a:ext cx="1603905" cy="1266398"/>
            <a:chOff x="874713" y="1295400"/>
            <a:chExt cx="3925887" cy="3098800"/>
          </a:xfrm>
        </p:grpSpPr>
        <p:sp>
          <p:nvSpPr>
            <p:cNvPr id="136" name="角丸四角形 135"/>
            <p:cNvSpPr/>
            <p:nvPr/>
          </p:nvSpPr>
          <p:spPr>
            <a:xfrm>
              <a:off x="3905031" y="1489076"/>
              <a:ext cx="888258"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37" name="角丸四角形 136"/>
            <p:cNvSpPr/>
            <p:nvPr/>
          </p:nvSpPr>
          <p:spPr>
            <a:xfrm>
              <a:off x="3883099" y="3082327"/>
              <a:ext cx="884604"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38" name="角丸四角形 137"/>
            <p:cNvSpPr/>
            <p:nvPr/>
          </p:nvSpPr>
          <p:spPr>
            <a:xfrm>
              <a:off x="2066370" y="3082327"/>
              <a:ext cx="1593749"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39" name="角丸四角形 138"/>
            <p:cNvSpPr/>
            <p:nvPr/>
          </p:nvSpPr>
          <p:spPr>
            <a:xfrm>
              <a:off x="2066370" y="1489076"/>
              <a:ext cx="1593749"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0" name="角丸四角形 139"/>
            <p:cNvSpPr/>
            <p:nvPr/>
          </p:nvSpPr>
          <p:spPr>
            <a:xfrm>
              <a:off x="900302" y="3118870"/>
              <a:ext cx="880947" cy="10926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1" name="角丸四角形 140"/>
            <p:cNvSpPr/>
            <p:nvPr/>
          </p:nvSpPr>
          <p:spPr>
            <a:xfrm>
              <a:off x="900302" y="1478112"/>
              <a:ext cx="880947" cy="10926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2" name="正方形/長方形 141"/>
            <p:cNvSpPr/>
            <p:nvPr/>
          </p:nvSpPr>
          <p:spPr>
            <a:xfrm>
              <a:off x="1075761" y="1295400"/>
              <a:ext cx="3542070" cy="182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a:solidFill>
                    <a:schemeClr val="tx1"/>
                  </a:solidFill>
                  <a:latin typeface="+mn-ea"/>
                  <a:cs typeface="ＭＳ Ｐゴシック" charset="-128"/>
                </a:rPr>
                <a:t> </a:t>
              </a:r>
            </a:p>
          </p:txBody>
        </p:sp>
        <p:sp>
          <p:nvSpPr>
            <p:cNvPr id="143" name="正方形/長方形 142"/>
            <p:cNvSpPr/>
            <p:nvPr/>
          </p:nvSpPr>
          <p:spPr>
            <a:xfrm>
              <a:off x="1075761" y="4211488"/>
              <a:ext cx="3542070" cy="182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a:solidFill>
                    <a:schemeClr val="tx1"/>
                  </a:solidFill>
                  <a:latin typeface="+mn-ea"/>
                  <a:cs typeface="ＭＳ Ｐゴシック" charset="-128"/>
                </a:rPr>
                <a:t> </a:t>
              </a:r>
            </a:p>
          </p:txBody>
        </p:sp>
        <p:sp>
          <p:nvSpPr>
            <p:cNvPr id="144" name="正方形/長方形 143"/>
            <p:cNvSpPr/>
            <p:nvPr/>
          </p:nvSpPr>
          <p:spPr>
            <a:xfrm>
              <a:off x="4084144" y="1478112"/>
              <a:ext cx="533687" cy="273337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ja-JP" altLang="en-US">
                <a:solidFill>
                  <a:schemeClr val="bg1"/>
                </a:solidFill>
                <a:latin typeface="ＭＳ Ｐゴシック" charset="0"/>
                <a:ea typeface="ＭＳ Ｐゴシック" charset="0"/>
                <a:cs typeface="Arial" charset="0"/>
              </a:endParaRPr>
            </a:p>
          </p:txBody>
        </p:sp>
        <p:sp>
          <p:nvSpPr>
            <p:cNvPr id="145" name="正方形/長方形 144"/>
            <p:cNvSpPr/>
            <p:nvPr/>
          </p:nvSpPr>
          <p:spPr>
            <a:xfrm>
              <a:off x="1075761" y="1478112"/>
              <a:ext cx="530030" cy="273337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ja-JP" altLang="en-US">
                <a:solidFill>
                  <a:schemeClr val="bg1"/>
                </a:solidFill>
                <a:latin typeface="ＭＳ Ｐゴシック" charset="0"/>
                <a:ea typeface="ＭＳ Ｐゴシック" charset="0"/>
                <a:cs typeface="Arial" charset="0"/>
              </a:endParaRPr>
            </a:p>
          </p:txBody>
        </p:sp>
        <p:sp>
          <p:nvSpPr>
            <p:cNvPr id="146" name="正方形/長方形 145"/>
            <p:cNvSpPr/>
            <p:nvPr/>
          </p:nvSpPr>
          <p:spPr>
            <a:xfrm>
              <a:off x="2358801" y="1492729"/>
              <a:ext cx="1063719" cy="273337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chemeClr val="bg1"/>
                </a:solidFill>
                <a:latin typeface="ＭＳ Ｐゴシック" charset="0"/>
                <a:ea typeface="ＭＳ Ｐゴシック" charset="0"/>
                <a:cs typeface="Arial" charset="0"/>
              </a:endParaRPr>
            </a:p>
          </p:txBody>
        </p:sp>
        <p:sp>
          <p:nvSpPr>
            <p:cNvPr id="147" name="円/楕円 146"/>
            <p:cNvSpPr/>
            <p:nvPr/>
          </p:nvSpPr>
          <p:spPr>
            <a:xfrm>
              <a:off x="1251219" y="3630464"/>
              <a:ext cx="179113" cy="18271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8" name="円/楕円 147"/>
            <p:cNvSpPr/>
            <p:nvPr/>
          </p:nvSpPr>
          <p:spPr>
            <a:xfrm>
              <a:off x="2819380" y="3652389"/>
              <a:ext cx="179115" cy="18271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49" name="円/楕円 148"/>
            <p:cNvSpPr/>
            <p:nvPr/>
          </p:nvSpPr>
          <p:spPr>
            <a:xfrm>
              <a:off x="4274224" y="3630464"/>
              <a:ext cx="175459" cy="18271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50" name="Text Box 30"/>
            <p:cNvSpPr txBox="1">
              <a:spLocks noChangeArrowheads="1"/>
            </p:cNvSpPr>
            <p:nvPr/>
          </p:nvSpPr>
          <p:spPr bwMode="auto">
            <a:xfrm>
              <a:off x="2431908" y="2420908"/>
              <a:ext cx="888261" cy="778355"/>
            </a:xfrm>
            <a:prstGeom prst="rect">
              <a:avLst/>
            </a:prstGeom>
            <a:noFill/>
            <a:ln w="9525">
              <a:noFill/>
              <a:miter lim="800000"/>
              <a:headEnd/>
              <a:tailEnd/>
            </a:ln>
          </p:spPr>
          <p:txBody>
            <a:bodyPr>
              <a:spAutoFit/>
            </a:bodyPr>
            <a:lstStyle/>
            <a:p>
              <a:pPr algn="ctr">
                <a:spcBef>
                  <a:spcPct val="50000"/>
                </a:spcBef>
                <a:defRPr/>
              </a:pPr>
              <a:r>
                <a:rPr lang="en-US" altLang="ja-JP" sz="1600">
                  <a:solidFill>
                    <a:schemeClr val="bg1"/>
                  </a:solidFill>
                  <a:latin typeface="+mn-ea"/>
                  <a:ea typeface="+mn-ea"/>
                  <a:cs typeface="ＭＳ Ｐゴシック" charset="-128"/>
                </a:rPr>
                <a:t>B</a:t>
              </a:r>
            </a:p>
          </p:txBody>
        </p:sp>
        <p:sp>
          <p:nvSpPr>
            <p:cNvPr id="151" name="Text Box 31"/>
            <p:cNvSpPr txBox="1">
              <a:spLocks noChangeArrowheads="1"/>
            </p:cNvSpPr>
            <p:nvPr/>
          </p:nvSpPr>
          <p:spPr bwMode="auto">
            <a:xfrm>
              <a:off x="3912342" y="2409946"/>
              <a:ext cx="888258" cy="778353"/>
            </a:xfrm>
            <a:prstGeom prst="rect">
              <a:avLst/>
            </a:prstGeom>
            <a:noFill/>
            <a:ln w="9525">
              <a:noFill/>
              <a:miter lim="800000"/>
              <a:headEnd/>
              <a:tailEnd/>
            </a:ln>
          </p:spPr>
          <p:txBody>
            <a:bodyPr>
              <a:spAutoFit/>
            </a:bodyPr>
            <a:lstStyle/>
            <a:p>
              <a:pPr algn="ctr">
                <a:spcBef>
                  <a:spcPct val="50000"/>
                </a:spcBef>
                <a:defRPr/>
              </a:pPr>
              <a:r>
                <a:rPr lang="en-US" altLang="ja-JP" sz="1600">
                  <a:solidFill>
                    <a:schemeClr val="bg1"/>
                  </a:solidFill>
                  <a:latin typeface="+mn-ea"/>
                  <a:ea typeface="+mn-ea"/>
                  <a:cs typeface="ＭＳ Ｐゴシック" charset="-128"/>
                </a:rPr>
                <a:t>A</a:t>
              </a:r>
            </a:p>
          </p:txBody>
        </p:sp>
        <p:sp>
          <p:nvSpPr>
            <p:cNvPr id="152" name="Text Box 32"/>
            <p:cNvSpPr txBox="1">
              <a:spLocks noChangeArrowheads="1"/>
            </p:cNvSpPr>
            <p:nvPr/>
          </p:nvSpPr>
          <p:spPr bwMode="auto">
            <a:xfrm>
              <a:off x="874713" y="2417254"/>
              <a:ext cx="888261" cy="778353"/>
            </a:xfrm>
            <a:prstGeom prst="rect">
              <a:avLst/>
            </a:prstGeom>
            <a:noFill/>
            <a:ln w="9525">
              <a:noFill/>
              <a:miter lim="800000"/>
              <a:headEnd/>
              <a:tailEnd/>
            </a:ln>
          </p:spPr>
          <p:txBody>
            <a:bodyPr>
              <a:spAutoFit/>
            </a:bodyPr>
            <a:lstStyle/>
            <a:p>
              <a:pPr algn="ctr">
                <a:spcBef>
                  <a:spcPct val="50000"/>
                </a:spcBef>
                <a:defRPr/>
              </a:pPr>
              <a:r>
                <a:rPr lang="en-US" altLang="ja-JP" sz="1600">
                  <a:solidFill>
                    <a:schemeClr val="bg1"/>
                  </a:solidFill>
                  <a:latin typeface="+mn-ea"/>
                  <a:ea typeface="+mn-ea"/>
                  <a:cs typeface="ＭＳ Ｐゴシック" charset="-128"/>
                </a:rPr>
                <a:t>C</a:t>
              </a:r>
            </a:p>
          </p:txBody>
        </p:sp>
      </p:grpSp>
      <p:cxnSp>
        <p:nvCxnSpPr>
          <p:cNvPr id="153" name="直線コネクタ 152"/>
          <p:cNvCxnSpPr/>
          <p:nvPr/>
        </p:nvCxnSpPr>
        <p:spPr>
          <a:xfrm rot="16200000" flipH="1">
            <a:off x="-1004944" y="4677367"/>
            <a:ext cx="3277999" cy="13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rot="16200000" flipH="1">
            <a:off x="-293343" y="4612405"/>
            <a:ext cx="3122686"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rot="16200000" flipH="1">
            <a:off x="375697" y="4534748"/>
            <a:ext cx="2991267" cy="119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正方形/長方形 155"/>
          <p:cNvSpPr/>
          <p:nvPr/>
        </p:nvSpPr>
        <p:spPr>
          <a:xfrm>
            <a:off x="312228" y="3839574"/>
            <a:ext cx="573463" cy="2867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100">
                <a:solidFill>
                  <a:schemeClr val="tx1"/>
                </a:solidFill>
                <a:latin typeface="ＭＳ Ｐゴシック" charset="0"/>
                <a:ea typeface="ＭＳ Ｐゴシック" charset="0"/>
                <a:cs typeface="Arial" charset="0"/>
              </a:rPr>
              <a:t>電源</a:t>
            </a:r>
            <a:r>
              <a:rPr lang="en-US" altLang="ja-JP" sz="1100">
                <a:solidFill>
                  <a:schemeClr val="tx1"/>
                </a:solidFill>
                <a:latin typeface="ＭＳ Ｐゴシック" charset="0"/>
                <a:ea typeface="ＭＳ Ｐゴシック" charset="0"/>
                <a:cs typeface="Arial" charset="0"/>
              </a:rPr>
              <a:t>C</a:t>
            </a:r>
            <a:endParaRPr lang="ja-JP" altLang="en-US" sz="1100">
              <a:solidFill>
                <a:schemeClr val="tx1"/>
              </a:solidFill>
              <a:latin typeface="ＭＳ Ｐゴシック" charset="0"/>
              <a:ea typeface="ＭＳ Ｐゴシック" charset="0"/>
              <a:cs typeface="Arial" charset="0"/>
            </a:endParaRPr>
          </a:p>
        </p:txBody>
      </p:sp>
      <p:sp>
        <p:nvSpPr>
          <p:cNvPr id="157" name="正方形/長方形 156"/>
          <p:cNvSpPr/>
          <p:nvPr/>
        </p:nvSpPr>
        <p:spPr>
          <a:xfrm>
            <a:off x="934974" y="3838080"/>
            <a:ext cx="606318" cy="2867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100">
                <a:solidFill>
                  <a:schemeClr val="tx1"/>
                </a:solidFill>
                <a:latin typeface="ＭＳ Ｐゴシック" charset="0"/>
                <a:ea typeface="ＭＳ Ｐゴシック" charset="0"/>
                <a:cs typeface="Arial" charset="0"/>
              </a:rPr>
              <a:t>電源</a:t>
            </a:r>
            <a:r>
              <a:rPr lang="en-US" altLang="ja-JP" sz="1100">
                <a:solidFill>
                  <a:schemeClr val="tx1"/>
                </a:solidFill>
                <a:latin typeface="ＭＳ Ｐゴシック" charset="0"/>
                <a:ea typeface="ＭＳ Ｐゴシック" charset="0"/>
                <a:cs typeface="Arial" charset="0"/>
              </a:rPr>
              <a:t>B</a:t>
            </a:r>
            <a:endParaRPr lang="ja-JP" altLang="en-US" sz="1100">
              <a:solidFill>
                <a:schemeClr val="tx1"/>
              </a:solidFill>
              <a:latin typeface="ＭＳ Ｐゴシック" charset="0"/>
              <a:ea typeface="ＭＳ Ｐゴシック" charset="0"/>
              <a:cs typeface="Arial" charset="0"/>
            </a:endParaRPr>
          </a:p>
        </p:txBody>
      </p:sp>
      <p:sp>
        <p:nvSpPr>
          <p:cNvPr id="158" name="正方形/長方形 157"/>
          <p:cNvSpPr/>
          <p:nvPr/>
        </p:nvSpPr>
        <p:spPr>
          <a:xfrm>
            <a:off x="1590573" y="3838080"/>
            <a:ext cx="603331" cy="2867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100">
                <a:solidFill>
                  <a:schemeClr val="tx1"/>
                </a:solidFill>
                <a:latin typeface="ＭＳ Ｐゴシック" charset="0"/>
                <a:ea typeface="ＭＳ Ｐゴシック" charset="0"/>
                <a:cs typeface="Arial" charset="0"/>
              </a:rPr>
              <a:t>電源</a:t>
            </a:r>
            <a:r>
              <a:rPr lang="en-US" altLang="ja-JP" sz="1100">
                <a:solidFill>
                  <a:schemeClr val="tx1"/>
                </a:solidFill>
                <a:latin typeface="ＭＳ Ｐゴシック" charset="0"/>
                <a:ea typeface="ＭＳ Ｐゴシック" charset="0"/>
                <a:cs typeface="Arial" charset="0"/>
              </a:rPr>
              <a:t>A</a:t>
            </a:r>
            <a:endParaRPr lang="ja-JP" altLang="en-US" sz="1100">
              <a:solidFill>
                <a:schemeClr val="tx1"/>
              </a:solidFill>
              <a:latin typeface="ＭＳ Ｐゴシック" charset="0"/>
              <a:ea typeface="ＭＳ Ｐゴシック" charset="0"/>
              <a:cs typeface="Arial" charset="0"/>
            </a:endParaRPr>
          </a:p>
        </p:txBody>
      </p:sp>
      <p:cxnSp>
        <p:nvCxnSpPr>
          <p:cNvPr id="159" name="直線コネクタ 158"/>
          <p:cNvCxnSpPr/>
          <p:nvPr/>
        </p:nvCxnSpPr>
        <p:spPr>
          <a:xfrm>
            <a:off x="1877304" y="6036355"/>
            <a:ext cx="6175183" cy="1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84428" y="6179721"/>
            <a:ext cx="6911425" cy="1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648242" y="6309647"/>
            <a:ext cx="7690977" cy="13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45"/>
          <p:cNvSpPr>
            <a:spLocks noChangeArrowheads="1"/>
          </p:cNvSpPr>
          <p:nvPr/>
        </p:nvSpPr>
        <p:spPr bwMode="auto">
          <a:xfrm>
            <a:off x="7837439" y="2452211"/>
            <a:ext cx="663067" cy="948305"/>
          </a:xfrm>
          <a:prstGeom prst="rect">
            <a:avLst/>
          </a:prstGeom>
          <a:no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63" name="Text Box 83"/>
          <p:cNvSpPr txBox="1">
            <a:spLocks noChangeArrowheads="1"/>
          </p:cNvSpPr>
          <p:nvPr/>
        </p:nvSpPr>
        <p:spPr bwMode="auto">
          <a:xfrm>
            <a:off x="7819518" y="2523894"/>
            <a:ext cx="706375" cy="506261"/>
          </a:xfrm>
          <a:prstGeom prst="rect">
            <a:avLst/>
          </a:prstGeom>
          <a:noFill/>
          <a:ln w="9525">
            <a:noFill/>
            <a:miter lim="800000"/>
            <a:headEnd/>
            <a:tailEnd/>
          </a:ln>
        </p:spPr>
        <p:txBody>
          <a:bodyPr>
            <a:spAutoFit/>
          </a:bodyPr>
          <a:lstStyle/>
          <a:p>
            <a:pPr algn="ctr">
              <a:spcBef>
                <a:spcPct val="50000"/>
              </a:spcBef>
              <a:defRPr/>
            </a:pPr>
            <a:r>
              <a:rPr lang="en-US" altLang="ja-JP" sz="1400" dirty="0">
                <a:latin typeface="+mn-ea"/>
                <a:ea typeface="+mn-ea"/>
                <a:cs typeface="Arial" charset="0"/>
              </a:rPr>
              <a:t>AO   </a:t>
            </a:r>
          </a:p>
          <a:p>
            <a:pPr algn="ctr">
              <a:spcBef>
                <a:spcPct val="50000"/>
              </a:spcBef>
              <a:defRPr/>
            </a:pPr>
            <a:r>
              <a:rPr lang="en-US" altLang="ja-JP" sz="1000" dirty="0">
                <a:latin typeface="+mn-ea"/>
                <a:ea typeface="+mn-ea"/>
                <a:cs typeface="Arial" charset="0"/>
              </a:rPr>
              <a:t>PXI-6733</a:t>
            </a:r>
          </a:p>
        </p:txBody>
      </p:sp>
      <p:sp>
        <p:nvSpPr>
          <p:cNvPr id="164" name="円/楕円 24"/>
          <p:cNvSpPr/>
          <p:nvPr/>
        </p:nvSpPr>
        <p:spPr>
          <a:xfrm>
            <a:off x="7980804" y="3169040"/>
            <a:ext cx="67202" cy="672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5" name="円/楕円 24"/>
          <p:cNvSpPr/>
          <p:nvPr/>
        </p:nvSpPr>
        <p:spPr>
          <a:xfrm>
            <a:off x="8143584" y="3173520"/>
            <a:ext cx="67203" cy="6720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6" name="円/楕円 24"/>
          <p:cNvSpPr/>
          <p:nvPr/>
        </p:nvSpPr>
        <p:spPr>
          <a:xfrm>
            <a:off x="8316817" y="3169040"/>
            <a:ext cx="67203" cy="672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cxnSp>
        <p:nvCxnSpPr>
          <p:cNvPr id="167" name="直線コネクタ 166"/>
          <p:cNvCxnSpPr/>
          <p:nvPr/>
        </p:nvCxnSpPr>
        <p:spPr>
          <a:xfrm rot="16200000" flipH="1">
            <a:off x="6818944" y="4780412"/>
            <a:ext cx="3071910" cy="13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rot="16200000" flipH="1">
            <a:off x="6724860" y="4710223"/>
            <a:ext cx="2928544" cy="104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rot="16200000" flipH="1">
            <a:off x="6618082" y="4633312"/>
            <a:ext cx="2795633" cy="104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Rectangle 134"/>
          <p:cNvSpPr>
            <a:spLocks noChangeArrowheads="1"/>
          </p:cNvSpPr>
          <p:nvPr/>
        </p:nvSpPr>
        <p:spPr bwMode="auto">
          <a:xfrm>
            <a:off x="7765756" y="2380528"/>
            <a:ext cx="788512" cy="1082711"/>
          </a:xfrm>
          <a:prstGeom prst="rect">
            <a:avLst/>
          </a:prstGeom>
          <a:noFill/>
          <a:ln w="19050">
            <a:solidFill>
              <a:srgbClr val="FF6600"/>
            </a:solidFill>
            <a:prstDash val="dash"/>
            <a:miter lim="800000"/>
            <a:headEnd/>
            <a:tailEnd/>
          </a:ln>
        </p:spPr>
        <p:txBody>
          <a:bodyPr wrap="none" anchor="ctr"/>
          <a:lstStyle/>
          <a:p>
            <a:pPr>
              <a:defRPr/>
            </a:pPr>
            <a:endParaRPr lang="ja-JP" altLang="en-US">
              <a:solidFill>
                <a:srgbClr val="FF0000"/>
              </a:solidFill>
              <a:latin typeface="+mn-ea"/>
              <a:ea typeface="+mn-ea"/>
              <a:cs typeface="ＭＳ Ｐゴシック" charset="-128"/>
            </a:endParaRPr>
          </a:p>
        </p:txBody>
      </p:sp>
      <p:sp>
        <p:nvSpPr>
          <p:cNvPr id="171" name="Rectangle 134"/>
          <p:cNvSpPr>
            <a:spLocks noChangeArrowheads="1"/>
          </p:cNvSpPr>
          <p:nvPr/>
        </p:nvSpPr>
        <p:spPr bwMode="auto">
          <a:xfrm>
            <a:off x="8634911" y="2380528"/>
            <a:ext cx="788512" cy="1082711"/>
          </a:xfrm>
          <a:prstGeom prst="rect">
            <a:avLst/>
          </a:prstGeom>
          <a:noFill/>
          <a:ln w="19050">
            <a:solidFill>
              <a:srgbClr val="008000"/>
            </a:solidFill>
            <a:prstDash val="dash"/>
            <a:miter lim="800000"/>
            <a:headEnd/>
            <a:tailEnd/>
          </a:ln>
        </p:spPr>
        <p:txBody>
          <a:bodyPr wrap="none" anchor="ctr"/>
          <a:lstStyle/>
          <a:p>
            <a:pPr>
              <a:defRPr/>
            </a:pPr>
            <a:endParaRPr lang="ja-JP" altLang="en-US">
              <a:solidFill>
                <a:srgbClr val="FF0000"/>
              </a:solidFill>
              <a:latin typeface="+mn-ea"/>
              <a:ea typeface="+mn-ea"/>
              <a:cs typeface="ＭＳ Ｐゴシック" charset="-128"/>
            </a:endParaRPr>
          </a:p>
        </p:txBody>
      </p:sp>
      <p:sp>
        <p:nvSpPr>
          <p:cNvPr id="172" name="Text Box 133"/>
          <p:cNvSpPr txBox="1">
            <a:spLocks noChangeArrowheads="1"/>
          </p:cNvSpPr>
          <p:nvPr/>
        </p:nvSpPr>
        <p:spPr bwMode="auto">
          <a:xfrm>
            <a:off x="7701539" y="2014647"/>
            <a:ext cx="940838" cy="289718"/>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400" b="1">
                <a:solidFill>
                  <a:srgbClr val="FF6600"/>
                </a:solidFill>
                <a:latin typeface="ＭＳ Ｐゴシック" charset="0"/>
              </a:rPr>
              <a:t>電源</a:t>
            </a:r>
          </a:p>
        </p:txBody>
      </p:sp>
      <p:cxnSp>
        <p:nvCxnSpPr>
          <p:cNvPr id="173" name="直線矢印コネクタ 172"/>
          <p:cNvCxnSpPr/>
          <p:nvPr/>
        </p:nvCxnSpPr>
        <p:spPr>
          <a:xfrm>
            <a:off x="5173224" y="4036702"/>
            <a:ext cx="340494" cy="1493"/>
          </a:xfrm>
          <a:prstGeom prst="straightConnector1">
            <a:avLst/>
          </a:prstGeom>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4" name="直線矢印コネクタ 173"/>
          <p:cNvCxnSpPr/>
          <p:nvPr/>
        </p:nvCxnSpPr>
        <p:spPr>
          <a:xfrm>
            <a:off x="5189651" y="4614645"/>
            <a:ext cx="340494" cy="1494"/>
          </a:xfrm>
          <a:prstGeom prst="straightConnector1">
            <a:avLst/>
          </a:prstGeom>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5" name="直線矢印コネクタ 174"/>
          <p:cNvCxnSpPr/>
          <p:nvPr/>
        </p:nvCxnSpPr>
        <p:spPr>
          <a:xfrm>
            <a:off x="5189651" y="5122399"/>
            <a:ext cx="340494" cy="1494"/>
          </a:xfrm>
          <a:prstGeom prst="straightConnector1">
            <a:avLst/>
          </a:prstGeom>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6" name="直線矢印コネクタ 175"/>
          <p:cNvCxnSpPr/>
          <p:nvPr/>
        </p:nvCxnSpPr>
        <p:spPr>
          <a:xfrm>
            <a:off x="3697752" y="5692875"/>
            <a:ext cx="340494" cy="1494"/>
          </a:xfrm>
          <a:prstGeom prst="straightConnector1">
            <a:avLst/>
          </a:prstGeom>
          <a:ln w="19050">
            <a:solidFill>
              <a:schemeClr val="tx1"/>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sp>
        <p:nvSpPr>
          <p:cNvPr id="177" name="AutoShape 118"/>
          <p:cNvSpPr>
            <a:spLocks noChangeArrowheads="1"/>
          </p:cNvSpPr>
          <p:nvPr/>
        </p:nvSpPr>
        <p:spPr bwMode="auto">
          <a:xfrm>
            <a:off x="8718541" y="4368235"/>
            <a:ext cx="724295" cy="483860"/>
          </a:xfrm>
          <a:prstGeom prst="parallelogram">
            <a:avLst>
              <a:gd name="adj" fmla="val 11539"/>
            </a:avLst>
          </a:prstGeom>
          <a:solidFill>
            <a:schemeClr val="bg1"/>
          </a:solid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78" name="AutoShape 119"/>
          <p:cNvSpPr>
            <a:spLocks noChangeArrowheads="1"/>
          </p:cNvSpPr>
          <p:nvPr/>
        </p:nvSpPr>
        <p:spPr bwMode="auto">
          <a:xfrm>
            <a:off x="8561734" y="4855082"/>
            <a:ext cx="830327" cy="282251"/>
          </a:xfrm>
          <a:prstGeom prst="cube">
            <a:avLst>
              <a:gd name="adj" fmla="val 52755"/>
            </a:avLst>
          </a:prstGeom>
          <a:solidFill>
            <a:schemeClr val="bg1"/>
          </a:solidFill>
          <a:ln w="1905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79" name="AutoShape 120"/>
          <p:cNvSpPr>
            <a:spLocks noChangeArrowheads="1"/>
          </p:cNvSpPr>
          <p:nvPr/>
        </p:nvSpPr>
        <p:spPr bwMode="auto">
          <a:xfrm>
            <a:off x="8782756" y="4419011"/>
            <a:ext cx="594371" cy="380815"/>
          </a:xfrm>
          <a:prstGeom prst="parallelogram">
            <a:avLst>
              <a:gd name="adj" fmla="val 12051"/>
            </a:avLst>
          </a:prstGeom>
          <a:solidFill>
            <a:schemeClr val="bg1">
              <a:lumMod val="65000"/>
            </a:schemeClr>
          </a:solidFill>
          <a:ln w="12700">
            <a:solidFill>
              <a:schemeClr val="tx1"/>
            </a:solidFill>
            <a:miter lim="800000"/>
            <a:headEnd/>
            <a:tailEnd/>
          </a:ln>
        </p:spPr>
        <p:txBody>
          <a:bodyPr wrap="none" anchor="ctr"/>
          <a:lstStyle/>
          <a:p>
            <a:pPr>
              <a:defRPr/>
            </a:pPr>
            <a:endParaRPr lang="ja-JP" altLang="en-US">
              <a:latin typeface="+mn-ea"/>
              <a:ea typeface="+mn-ea"/>
              <a:cs typeface="ＭＳ Ｐゴシック" charset="-128"/>
            </a:endParaRPr>
          </a:p>
        </p:txBody>
      </p:sp>
      <p:sp>
        <p:nvSpPr>
          <p:cNvPr id="180" name="Text Box 123"/>
          <p:cNvSpPr txBox="1">
            <a:spLocks noChangeArrowheads="1"/>
          </p:cNvSpPr>
          <p:nvPr/>
        </p:nvSpPr>
        <p:spPr bwMode="auto">
          <a:xfrm>
            <a:off x="8330731" y="5145010"/>
            <a:ext cx="1356592" cy="584776"/>
          </a:xfrm>
          <a:prstGeom prst="rect">
            <a:avLst/>
          </a:prstGeom>
          <a:noFill/>
          <a:ln w="9525">
            <a:noFill/>
            <a:miter lim="800000"/>
            <a:headEnd/>
            <a:tailEnd/>
          </a:ln>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600" dirty="0" smtClean="0">
                <a:latin typeface="ＭＳ Ｐゴシック" charset="0"/>
              </a:rPr>
              <a:t>ホスト</a:t>
            </a:r>
            <a:r>
              <a:rPr lang="ja-JP" altLang="ja-JP" sz="1600" dirty="0">
                <a:latin typeface="ＭＳ Ｐゴシック" charset="0"/>
              </a:rPr>
              <a:t>　</a:t>
            </a:r>
            <a:r>
              <a:rPr lang="ja-JP" altLang="en-US" sz="1600" dirty="0" smtClean="0">
                <a:latin typeface="ＭＳ Ｐゴシック" charset="0"/>
              </a:rPr>
              <a:t>　　　　コンピュータ</a:t>
            </a:r>
            <a:endParaRPr lang="ja-JP" altLang="en-US" sz="1600" dirty="0">
              <a:latin typeface="ＭＳ Ｐゴシック" charset="0"/>
            </a:endParaRPr>
          </a:p>
        </p:txBody>
      </p:sp>
      <p:cxnSp>
        <p:nvCxnSpPr>
          <p:cNvPr id="181" name="直線コネクタ 180"/>
          <p:cNvCxnSpPr/>
          <p:nvPr/>
        </p:nvCxnSpPr>
        <p:spPr>
          <a:xfrm rot="5400000">
            <a:off x="8462423" y="3820906"/>
            <a:ext cx="10946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Line 125"/>
          <p:cNvSpPr>
            <a:spLocks noChangeShapeType="1"/>
          </p:cNvSpPr>
          <p:nvPr/>
        </p:nvSpPr>
        <p:spPr bwMode="auto">
          <a:xfrm flipV="1">
            <a:off x="1954961" y="5660020"/>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83" name="Line 126"/>
          <p:cNvSpPr>
            <a:spLocks noChangeShapeType="1"/>
          </p:cNvSpPr>
          <p:nvPr/>
        </p:nvSpPr>
        <p:spPr bwMode="auto">
          <a:xfrm flipV="1">
            <a:off x="1372537" y="5660020"/>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84" name="Line 127"/>
          <p:cNvSpPr>
            <a:spLocks noChangeShapeType="1"/>
          </p:cNvSpPr>
          <p:nvPr/>
        </p:nvSpPr>
        <p:spPr bwMode="auto">
          <a:xfrm flipV="1">
            <a:off x="715444" y="5660020"/>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85" name="Text Box 128"/>
          <p:cNvSpPr txBox="1">
            <a:spLocks noChangeArrowheads="1"/>
          </p:cNvSpPr>
          <p:nvPr/>
        </p:nvSpPr>
        <p:spPr bwMode="auto">
          <a:xfrm>
            <a:off x="1996776" y="5695862"/>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V</a:t>
            </a:r>
            <a:r>
              <a:rPr lang="en-US" altLang="ja-JP" sz="1400" baseline="-25000">
                <a:latin typeface="ＭＳ Ｐゴシック" charset="0"/>
              </a:rPr>
              <a:t>A</a:t>
            </a:r>
          </a:p>
        </p:txBody>
      </p:sp>
      <p:sp>
        <p:nvSpPr>
          <p:cNvPr id="186" name="Text Box 129"/>
          <p:cNvSpPr txBox="1">
            <a:spLocks noChangeArrowheads="1"/>
          </p:cNvSpPr>
          <p:nvPr/>
        </p:nvSpPr>
        <p:spPr bwMode="auto">
          <a:xfrm>
            <a:off x="1390458" y="5695862"/>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V</a:t>
            </a:r>
            <a:r>
              <a:rPr lang="en-US" altLang="ja-JP" sz="1400" baseline="-25000">
                <a:latin typeface="ＭＳ Ｐゴシック" charset="0"/>
              </a:rPr>
              <a:t>B</a:t>
            </a:r>
          </a:p>
        </p:txBody>
      </p:sp>
      <p:sp>
        <p:nvSpPr>
          <p:cNvPr id="187" name="Text Box 130"/>
          <p:cNvSpPr txBox="1">
            <a:spLocks noChangeArrowheads="1"/>
          </p:cNvSpPr>
          <p:nvPr/>
        </p:nvSpPr>
        <p:spPr bwMode="auto">
          <a:xfrm>
            <a:off x="709471" y="5695862"/>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V</a:t>
            </a:r>
            <a:r>
              <a:rPr lang="en-US" altLang="ja-JP" sz="1400" baseline="-25000">
                <a:latin typeface="ＭＳ Ｐゴシック" charset="0"/>
              </a:rPr>
              <a:t>C</a:t>
            </a:r>
          </a:p>
        </p:txBody>
      </p:sp>
      <p:sp>
        <p:nvSpPr>
          <p:cNvPr id="188" name="Line 77"/>
          <p:cNvSpPr>
            <a:spLocks noChangeShapeType="1"/>
          </p:cNvSpPr>
          <p:nvPr/>
        </p:nvSpPr>
        <p:spPr bwMode="auto">
          <a:xfrm flipV="1">
            <a:off x="1972882" y="3400516"/>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89" name="Line 78"/>
          <p:cNvSpPr>
            <a:spLocks noChangeShapeType="1"/>
          </p:cNvSpPr>
          <p:nvPr/>
        </p:nvSpPr>
        <p:spPr bwMode="auto">
          <a:xfrm flipV="1">
            <a:off x="1342670" y="3400516"/>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90" name="Line 79"/>
          <p:cNvSpPr>
            <a:spLocks noChangeShapeType="1"/>
          </p:cNvSpPr>
          <p:nvPr/>
        </p:nvSpPr>
        <p:spPr bwMode="auto">
          <a:xfrm flipV="1">
            <a:off x="721418" y="3400516"/>
            <a:ext cx="0" cy="286732"/>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91" name="Text Box 80"/>
          <p:cNvSpPr txBox="1">
            <a:spLocks noChangeArrowheads="1"/>
          </p:cNvSpPr>
          <p:nvPr/>
        </p:nvSpPr>
        <p:spPr bwMode="auto">
          <a:xfrm>
            <a:off x="1981842" y="3436358"/>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I</a:t>
            </a:r>
            <a:r>
              <a:rPr lang="en-US" altLang="ja-JP" sz="1400" baseline="-25000">
                <a:latin typeface="ＭＳ Ｐゴシック" charset="0"/>
              </a:rPr>
              <a:t>A</a:t>
            </a:r>
          </a:p>
        </p:txBody>
      </p:sp>
      <p:sp>
        <p:nvSpPr>
          <p:cNvPr id="192" name="Text Box 81"/>
          <p:cNvSpPr txBox="1">
            <a:spLocks noChangeArrowheads="1"/>
          </p:cNvSpPr>
          <p:nvPr/>
        </p:nvSpPr>
        <p:spPr bwMode="auto">
          <a:xfrm>
            <a:off x="1360590" y="3436358"/>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I</a:t>
            </a:r>
            <a:r>
              <a:rPr lang="en-US" altLang="ja-JP" sz="1400" baseline="-25000">
                <a:latin typeface="ＭＳ Ｐゴシック" charset="0"/>
              </a:rPr>
              <a:t>B</a:t>
            </a:r>
          </a:p>
        </p:txBody>
      </p:sp>
      <p:sp>
        <p:nvSpPr>
          <p:cNvPr id="193" name="Text Box 82"/>
          <p:cNvSpPr txBox="1">
            <a:spLocks noChangeArrowheads="1"/>
          </p:cNvSpPr>
          <p:nvPr/>
        </p:nvSpPr>
        <p:spPr bwMode="auto">
          <a:xfrm>
            <a:off x="727391" y="3436358"/>
            <a:ext cx="716829" cy="28673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400">
                <a:latin typeface="ＭＳ Ｐゴシック" charset="0"/>
              </a:rPr>
              <a:t>I</a:t>
            </a:r>
            <a:r>
              <a:rPr lang="en-US" altLang="ja-JP" sz="1400" baseline="-25000">
                <a:latin typeface="ＭＳ Ｐゴシック" charset="0"/>
              </a:rPr>
              <a:t>C</a:t>
            </a:r>
          </a:p>
        </p:txBody>
      </p:sp>
      <p:sp>
        <p:nvSpPr>
          <p:cNvPr id="194" name="Line 77"/>
          <p:cNvSpPr>
            <a:spLocks noChangeShapeType="1"/>
          </p:cNvSpPr>
          <p:nvPr/>
        </p:nvSpPr>
        <p:spPr bwMode="auto">
          <a:xfrm flipV="1">
            <a:off x="4387699" y="3627512"/>
            <a:ext cx="265824" cy="0"/>
          </a:xfrm>
          <a:prstGeom prst="line">
            <a:avLst/>
          </a:prstGeom>
          <a:noFill/>
          <a:ln w="19050">
            <a:solidFill>
              <a:schemeClr val="tx1"/>
            </a:solidFill>
            <a:round/>
            <a:headEnd/>
            <a:tailEnd type="triangle" w="lg" len="lg"/>
          </a:ln>
        </p:spPr>
        <p:txBody>
          <a:bodyPr/>
          <a:lstStyle/>
          <a:p>
            <a:pPr>
              <a:defRPr/>
            </a:pPr>
            <a:endParaRPr lang="ja-JP" altLang="en-US">
              <a:latin typeface="+mn-ea"/>
              <a:ea typeface="+mn-ea"/>
              <a:cs typeface="ＭＳ Ｐゴシック" charset="-128"/>
            </a:endParaRPr>
          </a:p>
        </p:txBody>
      </p:sp>
      <p:sp>
        <p:nvSpPr>
          <p:cNvPr id="195" name="Text Box 80"/>
          <p:cNvSpPr txBox="1">
            <a:spLocks noChangeArrowheads="1"/>
          </p:cNvSpPr>
          <p:nvPr/>
        </p:nvSpPr>
        <p:spPr bwMode="auto">
          <a:xfrm>
            <a:off x="4148756" y="3478173"/>
            <a:ext cx="337507" cy="289718"/>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400">
                <a:latin typeface="ＭＳ Ｐゴシック" charset="0"/>
              </a:rPr>
              <a:t>V</a:t>
            </a:r>
            <a:endParaRPr lang="en-US" altLang="ja-JP" sz="1400" baseline="-25000">
              <a:latin typeface="ＭＳ Ｐゴシック" charset="0"/>
            </a:endParaRPr>
          </a:p>
        </p:txBody>
      </p:sp>
      <p:sp>
        <p:nvSpPr>
          <p:cNvPr id="196" name="Rectangle 31"/>
          <p:cNvSpPr>
            <a:spLocks noChangeArrowheads="1"/>
          </p:cNvSpPr>
          <p:nvPr/>
        </p:nvSpPr>
        <p:spPr bwMode="auto">
          <a:xfrm>
            <a:off x="3747033" y="3115277"/>
            <a:ext cx="724296" cy="370362"/>
          </a:xfrm>
          <a:prstGeom prst="rect">
            <a:avLst/>
          </a:prstGeom>
          <a:solidFill>
            <a:schemeClr val="bg1"/>
          </a:solidFill>
          <a:ln w="19050">
            <a:solidFill>
              <a:schemeClr val="tx1"/>
            </a:solidFill>
            <a:miter lim="800000"/>
            <a:headEnd/>
            <a:tailEnd/>
          </a:ln>
        </p:spPr>
        <p:txBody>
          <a:bodyPr wrap="none" anchor="ctr"/>
          <a:lstStyle/>
          <a:p>
            <a:pPr algn="ctr"/>
            <a:r>
              <a:rPr lang="ja-JP" altLang="en-US" sz="1200">
                <a:latin typeface="ＭＳ Ｐゴシック" charset="0"/>
              </a:rPr>
              <a:t>プリアンプ</a:t>
            </a:r>
          </a:p>
        </p:txBody>
      </p:sp>
      <p:sp>
        <p:nvSpPr>
          <p:cNvPr id="4" name="テキスト ボックス 3"/>
          <p:cNvSpPr txBox="1"/>
          <p:nvPr/>
        </p:nvSpPr>
        <p:spPr>
          <a:xfrm>
            <a:off x="6112359" y="1126369"/>
            <a:ext cx="2293013" cy="369332"/>
          </a:xfrm>
          <a:prstGeom prst="rect">
            <a:avLst/>
          </a:prstGeom>
          <a:noFill/>
        </p:spPr>
        <p:txBody>
          <a:bodyPr wrap="square" rtlCol="0">
            <a:spAutoFit/>
          </a:bodyPr>
          <a:lstStyle/>
          <a:p>
            <a:pPr algn="ctr"/>
            <a:r>
              <a:rPr kumimoji="1" lang="ja-JP" altLang="en-US" dirty="0" smtClean="0"/>
              <a:t>制御コンピュータ</a:t>
            </a:r>
            <a:endParaRPr kumimoji="1" lang="ja-JP" altLang="en-US" dirty="0"/>
          </a:p>
        </p:txBody>
      </p:sp>
      <p:cxnSp>
        <p:nvCxnSpPr>
          <p:cNvPr id="198" name="直線矢印コネクタ 197"/>
          <p:cNvCxnSpPr/>
          <p:nvPr/>
        </p:nvCxnSpPr>
        <p:spPr>
          <a:xfrm>
            <a:off x="6669580" y="2831533"/>
            <a:ext cx="28210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9" name="直線矢印コネクタ 198"/>
          <p:cNvCxnSpPr/>
          <p:nvPr/>
        </p:nvCxnSpPr>
        <p:spPr>
          <a:xfrm>
            <a:off x="7565242" y="2833281"/>
            <a:ext cx="28210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5484597" y="4292819"/>
            <a:ext cx="2054910" cy="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78466"/>
      </p:ext>
    </p:extLst>
  </p:cSld>
  <p:clrMapOvr>
    <a:masterClrMapping/>
  </p:clrMapOvr>
  <mc:AlternateContent xmlns:mc="http://schemas.openxmlformats.org/markup-compatibility/2006" xmlns:p14="http://schemas.microsoft.com/office/powerpoint/2010/main">
    <mc:Choice Requires="p14">
      <p:transition spd="slow" p14:dur="2000" advTm="12070"/>
    </mc:Choice>
    <mc:Fallback xmlns="">
      <p:transition xmlns:p14="http://schemas.microsoft.com/office/powerpoint/2010/main" spd="slow" advTm="1207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a:latin typeface="Arial"/>
                <a:cs typeface="Arial"/>
              </a:rPr>
              <a:t>移相器診断</a:t>
            </a:r>
            <a:r>
              <a:rPr lang="ja-JP" altLang="en-US" sz="4000" dirty="0" smtClean="0">
                <a:latin typeface="Arial"/>
                <a:cs typeface="Arial"/>
              </a:rPr>
              <a:t>システム</a:t>
            </a:r>
            <a:endParaRPr kumimoji="1" lang="ja-JP" altLang="en-US" sz="4000" dirty="0">
              <a:latin typeface="Arial"/>
              <a:cs typeface="Arial"/>
            </a:endParaRPr>
          </a:p>
        </p:txBody>
      </p:sp>
      <p:pic>
        <p:nvPicPr>
          <p:cNvPr id="142" name="Picture 4" descr="C:\Users\pxisystem\Documents\work\Phase Shifter\応募書類\操作画面.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288" y="1118523"/>
            <a:ext cx="5258560" cy="385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図 8" descr="RT Target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985" y="1116598"/>
            <a:ext cx="19685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テキスト ボックス 14"/>
          <p:cNvSpPr txBox="1">
            <a:spLocks noChangeArrowheads="1"/>
          </p:cNvSpPr>
          <p:nvPr/>
        </p:nvSpPr>
        <p:spPr bwMode="auto">
          <a:xfrm>
            <a:off x="2839531" y="2499648"/>
            <a:ext cx="124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dirty="0" smtClean="0"/>
              <a:t>FIFO</a:t>
            </a:r>
          </a:p>
          <a:p>
            <a:pPr algn="ctr"/>
            <a:r>
              <a:rPr lang="en-US" altLang="ja-JP" sz="1600" dirty="0" smtClean="0"/>
              <a:t>(First In First Out)</a:t>
            </a:r>
            <a:endParaRPr lang="ja-JP" altLang="en-US" sz="1600" dirty="0"/>
          </a:p>
        </p:txBody>
      </p:sp>
      <p:sp>
        <p:nvSpPr>
          <p:cNvPr id="147" name="右矢印 146"/>
          <p:cNvSpPr/>
          <p:nvPr/>
        </p:nvSpPr>
        <p:spPr>
          <a:xfrm>
            <a:off x="2938380" y="1891298"/>
            <a:ext cx="1143000" cy="647700"/>
          </a:xfrm>
          <a:prstGeom prst="righ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a:solidFill>
                  <a:schemeClr val="tx1"/>
                </a:solidFill>
                <a:latin typeface="Calibri" charset="0"/>
                <a:ea typeface="ＭＳ Ｐゴシック" charset="0"/>
                <a:cs typeface="ＭＳ Ｐゴシック" charset="0"/>
              </a:rPr>
              <a:t>計測値</a:t>
            </a:r>
          </a:p>
        </p:txBody>
      </p:sp>
      <p:sp>
        <p:nvSpPr>
          <p:cNvPr id="148" name="左矢印 147"/>
          <p:cNvSpPr/>
          <p:nvPr/>
        </p:nvSpPr>
        <p:spPr>
          <a:xfrm>
            <a:off x="2938380" y="1195973"/>
            <a:ext cx="1143000" cy="647700"/>
          </a:xfrm>
          <a:prstGeom prst="lef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a:solidFill>
                  <a:srgbClr val="000000"/>
                </a:solidFill>
                <a:latin typeface="Calibri" charset="0"/>
                <a:ea typeface="ＭＳ Ｐゴシック" charset="0"/>
                <a:cs typeface="ＭＳ Ｐゴシック" charset="0"/>
              </a:rPr>
              <a:t>設定値</a:t>
            </a:r>
          </a:p>
        </p:txBody>
      </p:sp>
      <p:sp>
        <p:nvSpPr>
          <p:cNvPr id="149" name="テキスト ボックス 19"/>
          <p:cNvSpPr txBox="1">
            <a:spLocks noChangeArrowheads="1"/>
          </p:cNvSpPr>
          <p:nvPr/>
        </p:nvSpPr>
        <p:spPr bwMode="auto">
          <a:xfrm>
            <a:off x="292533" y="2915235"/>
            <a:ext cx="25159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2000" dirty="0"/>
              <a:t>電源制御</a:t>
            </a:r>
            <a:r>
              <a:rPr lang="ja-JP" altLang="en-US" sz="2000" dirty="0" smtClean="0"/>
              <a:t>、磁場測定</a:t>
            </a:r>
            <a:endParaRPr lang="ja-JP" altLang="en-US" sz="2000" dirty="0"/>
          </a:p>
        </p:txBody>
      </p:sp>
      <p:sp>
        <p:nvSpPr>
          <p:cNvPr id="150" name="テキスト ボックス 20"/>
          <p:cNvSpPr txBox="1">
            <a:spLocks noChangeArrowheads="1"/>
          </p:cNvSpPr>
          <p:nvPr/>
        </p:nvSpPr>
        <p:spPr bwMode="auto">
          <a:xfrm>
            <a:off x="3960235" y="5166548"/>
            <a:ext cx="578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2000" dirty="0"/>
              <a:t>パラメータ設定、グラフ表示、</a:t>
            </a:r>
            <a:endParaRPr lang="en-US" altLang="ja-JP" sz="2000" dirty="0"/>
          </a:p>
          <a:p>
            <a:pPr algn="ctr"/>
            <a:r>
              <a:rPr lang="ja-JP" altLang="en-US" sz="2000" dirty="0"/>
              <a:t>解析</a:t>
            </a:r>
            <a:r>
              <a:rPr lang="en-US" altLang="ja-JP" sz="2000" dirty="0"/>
              <a:t>(</a:t>
            </a:r>
            <a:r>
              <a:rPr lang="ja-JP" altLang="en-US" sz="2000" dirty="0"/>
              <a:t>フーリエ変換、累積変位</a:t>
            </a:r>
            <a:r>
              <a:rPr lang="en-US" altLang="ja-JP" sz="2000" dirty="0"/>
              <a:t>)</a:t>
            </a:r>
            <a:r>
              <a:rPr lang="ja-JP" altLang="en-US" sz="2000" dirty="0"/>
              <a:t>、保存</a:t>
            </a:r>
            <a:endParaRPr lang="en-US" altLang="ja-JP" sz="2000" dirty="0"/>
          </a:p>
        </p:txBody>
      </p:sp>
      <p:pic>
        <p:nvPicPr>
          <p:cNvPr id="151" name="図 21" descr="P1060790.JPG"/>
          <p:cNvPicPr>
            <a:picLocks noChangeAspect="1"/>
          </p:cNvPicPr>
          <p:nvPr/>
        </p:nvPicPr>
        <p:blipFill>
          <a:blip r:embed="rId5">
            <a:extLst>
              <a:ext uri="{28A0092B-C50C-407E-A947-70E740481C1C}">
                <a14:useLocalDpi xmlns:a14="http://schemas.microsoft.com/office/drawing/2010/main" val="0"/>
              </a:ext>
            </a:extLst>
          </a:blip>
          <a:srcRect l="26669" t="19884" b="4720"/>
          <a:stretch>
            <a:fillRect/>
          </a:stretch>
        </p:blipFill>
        <p:spPr bwMode="auto">
          <a:xfrm>
            <a:off x="122493" y="3593432"/>
            <a:ext cx="4074730" cy="314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テキスト ボックス 22"/>
          <p:cNvSpPr txBox="1">
            <a:spLocks noChangeArrowheads="1"/>
          </p:cNvSpPr>
          <p:nvPr/>
        </p:nvSpPr>
        <p:spPr bwMode="auto">
          <a:xfrm>
            <a:off x="215415" y="5268141"/>
            <a:ext cx="157853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dirty="0" smtClean="0">
                <a:solidFill>
                  <a:schemeClr val="bg1"/>
                </a:solidFill>
              </a:rPr>
              <a:t>RT</a:t>
            </a:r>
            <a:r>
              <a:rPr lang="ja-JP" altLang="en-US" sz="1600" dirty="0" smtClean="0">
                <a:solidFill>
                  <a:schemeClr val="bg1"/>
                </a:solidFill>
              </a:rPr>
              <a:t>ターゲット</a:t>
            </a:r>
            <a:r>
              <a:rPr lang="en-US" altLang="ja-JP" sz="1600" dirty="0" smtClean="0">
                <a:solidFill>
                  <a:schemeClr val="bg1"/>
                </a:solidFill>
              </a:rPr>
              <a:t>(PXI</a:t>
            </a:r>
            <a:r>
              <a:rPr lang="ja-JP" altLang="en-US" sz="1600" dirty="0" smtClean="0">
                <a:solidFill>
                  <a:schemeClr val="bg1"/>
                </a:solidFill>
              </a:rPr>
              <a:t>システム</a:t>
            </a:r>
            <a:r>
              <a:rPr lang="en-US" altLang="ja-JP" sz="1600" dirty="0" smtClean="0">
                <a:solidFill>
                  <a:schemeClr val="bg1"/>
                </a:solidFill>
              </a:rPr>
              <a:t>)</a:t>
            </a:r>
            <a:endParaRPr lang="ja-JP" altLang="en-US" sz="1600" dirty="0">
              <a:solidFill>
                <a:schemeClr val="bg1"/>
              </a:solidFill>
            </a:endParaRPr>
          </a:p>
        </p:txBody>
      </p:sp>
      <p:sp>
        <p:nvSpPr>
          <p:cNvPr id="153" name="テキスト ボックス 23"/>
          <p:cNvSpPr txBox="1">
            <a:spLocks noChangeArrowheads="1"/>
          </p:cNvSpPr>
          <p:nvPr/>
        </p:nvSpPr>
        <p:spPr bwMode="auto">
          <a:xfrm>
            <a:off x="2515998" y="3860328"/>
            <a:ext cx="121126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600" dirty="0">
                <a:solidFill>
                  <a:schemeClr val="bg1"/>
                </a:solidFill>
              </a:rPr>
              <a:t>ホスト</a:t>
            </a:r>
            <a:endParaRPr lang="en-US" altLang="ja-JP" sz="1600" dirty="0">
              <a:solidFill>
                <a:schemeClr val="bg1"/>
              </a:solidFill>
            </a:endParaRPr>
          </a:p>
          <a:p>
            <a:pPr algn="ctr"/>
            <a:r>
              <a:rPr lang="ja-JP" altLang="en-US" sz="1600" dirty="0">
                <a:solidFill>
                  <a:schemeClr val="bg1"/>
                </a:solidFill>
              </a:rPr>
              <a:t>コンピュータ</a:t>
            </a:r>
          </a:p>
        </p:txBody>
      </p:sp>
      <p:cxnSp>
        <p:nvCxnSpPr>
          <p:cNvPr id="154" name="直線矢印コネクタ 153"/>
          <p:cNvCxnSpPr/>
          <p:nvPr/>
        </p:nvCxnSpPr>
        <p:spPr>
          <a:xfrm flipV="1">
            <a:off x="3548169" y="4097923"/>
            <a:ext cx="1109204" cy="657224"/>
          </a:xfrm>
          <a:prstGeom prst="straightConnector1">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直線矢印コネクタ 154"/>
          <p:cNvCxnSpPr/>
          <p:nvPr/>
        </p:nvCxnSpPr>
        <p:spPr>
          <a:xfrm flipV="1">
            <a:off x="1238746" y="3384298"/>
            <a:ext cx="296174" cy="646420"/>
          </a:xfrm>
          <a:prstGeom prst="straightConnector1">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876937"/>
      </p:ext>
    </p:extLst>
  </p:cSld>
  <p:clrMapOvr>
    <a:masterClrMapping/>
  </p:clrMapOvr>
  <mc:AlternateContent xmlns:mc="http://schemas.openxmlformats.org/markup-compatibility/2006" xmlns:p14="http://schemas.microsoft.com/office/powerpoint/2010/main">
    <mc:Choice Requires="p14">
      <p:transition spd="slow" p14:dur="2000" advTm="36498"/>
    </mc:Choice>
    <mc:Fallback xmlns="">
      <p:transition xmlns:p14="http://schemas.microsoft.com/office/powerpoint/2010/main" spd="slow" advTm="36498"/>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交流磁場測定</a:t>
            </a:r>
            <a:endParaRPr kumimoji="1" lang="ja-JP" altLang="en-US" sz="4000" dirty="0">
              <a:latin typeface="Arial"/>
              <a:cs typeface="Arial"/>
            </a:endParaRPr>
          </a:p>
        </p:txBody>
      </p:sp>
      <p:pic>
        <p:nvPicPr>
          <p:cNvPr id="3" name="図 8" descr="AC100Hz.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491098"/>
            <a:ext cx="46101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9" descr="Integrated RM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1513323"/>
            <a:ext cx="44132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10"/>
          <p:cNvSpPr txBox="1">
            <a:spLocks noChangeArrowheads="1"/>
          </p:cNvSpPr>
          <p:nvPr/>
        </p:nvSpPr>
        <p:spPr bwMode="auto">
          <a:xfrm>
            <a:off x="952500" y="1386323"/>
            <a:ext cx="36576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2000"/>
              <a:t>パワースペクトル密度</a:t>
            </a:r>
          </a:p>
        </p:txBody>
      </p:sp>
      <p:sp>
        <p:nvSpPr>
          <p:cNvPr id="7" name="テキスト ボックス 11"/>
          <p:cNvSpPr txBox="1">
            <a:spLocks noChangeArrowheads="1"/>
          </p:cNvSpPr>
          <p:nvPr/>
        </p:nvSpPr>
        <p:spPr bwMode="auto">
          <a:xfrm>
            <a:off x="5753100" y="1386323"/>
            <a:ext cx="36576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2000"/>
              <a:t>累積変位</a:t>
            </a:r>
          </a:p>
        </p:txBody>
      </p:sp>
      <p:sp>
        <p:nvSpPr>
          <p:cNvPr id="10" name="テキスト ボックス 9"/>
          <p:cNvSpPr txBox="1"/>
          <p:nvPr/>
        </p:nvSpPr>
        <p:spPr>
          <a:xfrm>
            <a:off x="278368" y="6033707"/>
            <a:ext cx="9510779" cy="615553"/>
          </a:xfrm>
          <a:prstGeom prst="rect">
            <a:avLst/>
          </a:prstGeom>
          <a:noFill/>
        </p:spPr>
        <p:txBody>
          <a:bodyPr wrap="square" rtlCol="0">
            <a:spAutoFit/>
          </a:bodyPr>
          <a:lstStyle/>
          <a:p>
            <a:r>
              <a:rPr kumimoji="1" lang="ja-JP" altLang="en-US" dirty="0" smtClean="0">
                <a:solidFill>
                  <a:srgbClr val="0000FF"/>
                </a:solidFill>
                <a:latin typeface="Arial"/>
                <a:cs typeface="Arial"/>
              </a:rPr>
              <a:t>その他の直流磁場測定など</a:t>
            </a:r>
            <a:endParaRPr kumimoji="1" lang="en-US" altLang="ja-JP" dirty="0" smtClean="0">
              <a:solidFill>
                <a:srgbClr val="0000FF"/>
              </a:solidFill>
              <a:latin typeface="Arial"/>
              <a:cs typeface="Arial"/>
            </a:endParaRPr>
          </a:p>
          <a:p>
            <a:r>
              <a:rPr lang="en-US" altLang="ja-JP" sz="1600" dirty="0" smtClean="0">
                <a:solidFill>
                  <a:srgbClr val="0000FF"/>
                </a:solidFill>
                <a:latin typeface="Arial"/>
                <a:cs typeface="Arial"/>
              </a:rPr>
              <a:t>I. Ito, et al.,</a:t>
            </a:r>
            <a:r>
              <a:rPr lang="en-US" altLang="ja-JP" sz="1600" dirty="0">
                <a:solidFill>
                  <a:srgbClr val="0000FF"/>
                </a:solidFill>
                <a:latin typeface="Arial"/>
                <a:cs typeface="Arial"/>
              </a:rPr>
              <a:t> Proceedings of the 7th Annual Meeting of Particle Accelerator Society of </a:t>
            </a:r>
            <a:r>
              <a:rPr lang="en-US" altLang="ja-JP" sz="1600" dirty="0" smtClean="0">
                <a:solidFill>
                  <a:srgbClr val="0000FF"/>
                </a:solidFill>
                <a:latin typeface="Arial"/>
                <a:cs typeface="Arial"/>
              </a:rPr>
              <a:t>Japan, p956-960</a:t>
            </a:r>
            <a:endParaRPr lang="en-US" altLang="ja-JP" sz="1600" dirty="0">
              <a:solidFill>
                <a:srgbClr val="0000FF"/>
              </a:solidFill>
              <a:latin typeface="Arial"/>
              <a:cs typeface="Arial"/>
            </a:endParaRPr>
          </a:p>
        </p:txBody>
      </p:sp>
      <p:sp>
        <p:nvSpPr>
          <p:cNvPr id="17" name="テキスト ボックス 12"/>
          <p:cNvSpPr txBox="1">
            <a:spLocks noChangeArrowheads="1"/>
          </p:cNvSpPr>
          <p:nvPr/>
        </p:nvSpPr>
        <p:spPr bwMode="auto">
          <a:xfrm>
            <a:off x="685800" y="4860043"/>
            <a:ext cx="4019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a:solidFill>
                  <a:srgbClr val="FF0000"/>
                </a:solidFill>
              </a:rPr>
              <a:t>全てのピークは</a:t>
            </a:r>
            <a:r>
              <a:rPr lang="en-GB" altLang="ja-JP">
                <a:solidFill>
                  <a:srgbClr val="FF0000"/>
                </a:solidFill>
              </a:rPr>
              <a:t>1(G</a:t>
            </a:r>
            <a:r>
              <a:rPr lang="ja-JP" altLang="en-US">
                <a:solidFill>
                  <a:srgbClr val="FF0000"/>
                </a:solidFill>
              </a:rPr>
              <a:t>・</a:t>
            </a:r>
            <a:r>
              <a:rPr lang="en-GB" altLang="ja-JP">
                <a:solidFill>
                  <a:srgbClr val="FF0000"/>
                </a:solidFill>
              </a:rPr>
              <a:t>cm)</a:t>
            </a:r>
            <a:r>
              <a:rPr lang="en-GB" altLang="ja-JP" baseline="30000">
                <a:solidFill>
                  <a:srgbClr val="FF0000"/>
                </a:solidFill>
              </a:rPr>
              <a:t>2</a:t>
            </a:r>
            <a:r>
              <a:rPr lang="en-GB" altLang="ja-JP">
                <a:solidFill>
                  <a:srgbClr val="FF0000"/>
                </a:solidFill>
              </a:rPr>
              <a:t>/Hz</a:t>
            </a:r>
            <a:r>
              <a:rPr lang="ja-JP" altLang="en-US">
                <a:solidFill>
                  <a:srgbClr val="FF0000"/>
                </a:solidFill>
              </a:rPr>
              <a:t>以下に収まっている</a:t>
            </a:r>
          </a:p>
        </p:txBody>
      </p:sp>
      <p:sp>
        <p:nvSpPr>
          <p:cNvPr id="18" name="テキスト ボックス 13"/>
          <p:cNvSpPr txBox="1">
            <a:spLocks noChangeArrowheads="1"/>
          </p:cNvSpPr>
          <p:nvPr/>
        </p:nvSpPr>
        <p:spPr bwMode="auto">
          <a:xfrm>
            <a:off x="5651500" y="4885443"/>
            <a:ext cx="3905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a:solidFill>
                  <a:srgbClr val="FF0000"/>
                </a:solidFill>
              </a:rPr>
              <a:t>移相器の目標仕様</a:t>
            </a:r>
            <a:r>
              <a:rPr lang="en-US" altLang="ja-JP">
                <a:solidFill>
                  <a:srgbClr val="FF0000"/>
                </a:solidFill>
              </a:rPr>
              <a:t>1G</a:t>
            </a:r>
            <a:r>
              <a:rPr lang="ja-JP" altLang="en-US">
                <a:solidFill>
                  <a:srgbClr val="FF0000"/>
                </a:solidFill>
              </a:rPr>
              <a:t>・</a:t>
            </a:r>
            <a:r>
              <a:rPr lang="en-US" altLang="ja-JP">
                <a:solidFill>
                  <a:srgbClr val="FF0000"/>
                </a:solidFill>
              </a:rPr>
              <a:t>cm</a:t>
            </a:r>
            <a:r>
              <a:rPr lang="ja-JP" altLang="en-US">
                <a:solidFill>
                  <a:srgbClr val="FF0000"/>
                </a:solidFill>
              </a:rPr>
              <a:t>を満たしている事を確認できた。</a:t>
            </a:r>
            <a:endParaRPr lang="en-US" altLang="ja-JP">
              <a:solidFill>
                <a:srgbClr val="FF0000"/>
              </a:solidFill>
            </a:endParaRPr>
          </a:p>
        </p:txBody>
      </p:sp>
    </p:spTree>
    <p:extLst>
      <p:ext uri="{BB962C8B-B14F-4D97-AF65-F5344CB8AC3E}">
        <p14:creationId xmlns:p14="http://schemas.microsoft.com/office/powerpoint/2010/main" val="1152450062"/>
      </p:ext>
    </p:extLst>
  </p:cSld>
  <p:clrMapOvr>
    <a:masterClrMapping/>
  </p:clrMapOvr>
  <mc:AlternateContent xmlns:mc="http://schemas.openxmlformats.org/markup-compatibility/2006" xmlns:p14="http://schemas.microsoft.com/office/powerpoint/2010/main">
    <mc:Choice Requires="p14">
      <p:transition spd="slow" p14:dur="2000" advTm="33442"/>
    </mc:Choice>
    <mc:Fallback xmlns="">
      <p:transition xmlns:p14="http://schemas.microsoft.com/office/powerpoint/2010/main" spd="slow" advTm="33442"/>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アプリケーションコンテスト</a:t>
            </a:r>
            <a:r>
              <a:rPr lang="en-US" altLang="ja-JP" sz="4000" dirty="0" smtClean="0">
                <a:latin typeface="Arial"/>
                <a:cs typeface="Arial"/>
              </a:rPr>
              <a:t>2010</a:t>
            </a:r>
            <a:endParaRPr kumimoji="1" lang="ja-JP" altLang="en-US" sz="4000" dirty="0">
              <a:latin typeface="Arial"/>
              <a:cs typeface="Arial"/>
            </a:endParaRPr>
          </a:p>
        </p:txBody>
      </p:sp>
      <p:pic>
        <p:nvPicPr>
          <p:cNvPr id="6" name="図 3" descr="CIMG1593_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2471" y="3627542"/>
            <a:ext cx="3236034" cy="242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5"/>
          <p:cNvPicPr>
            <a:picLocks noChangeAspect="1"/>
          </p:cNvPicPr>
          <p:nvPr/>
        </p:nvPicPr>
        <p:blipFill>
          <a:blip r:embed="rId4">
            <a:extLst>
              <a:ext uri="{28A0092B-C50C-407E-A947-70E740481C1C}">
                <a14:useLocalDpi xmlns:a14="http://schemas.microsoft.com/office/drawing/2010/main" val="0"/>
              </a:ext>
            </a:extLst>
          </a:blip>
          <a:srcRect r="35129"/>
          <a:stretch>
            <a:fillRect/>
          </a:stretch>
        </p:blipFill>
        <p:spPr bwMode="auto">
          <a:xfrm>
            <a:off x="6402472" y="1589756"/>
            <a:ext cx="3243154" cy="173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411125" y="1199901"/>
            <a:ext cx="4543920" cy="400110"/>
          </a:xfrm>
          <a:prstGeom prst="rect">
            <a:avLst/>
          </a:prstGeom>
          <a:noFill/>
        </p:spPr>
        <p:txBody>
          <a:bodyPr wrap="square" rtlCol="0">
            <a:spAutoFit/>
          </a:bodyPr>
          <a:lstStyle/>
          <a:p>
            <a:pPr algn="ctr"/>
            <a:r>
              <a:rPr kumimoji="1" lang="ja-JP" altLang="en-US" sz="2000" dirty="0" smtClean="0"/>
              <a:t>一般部門</a:t>
            </a:r>
            <a:r>
              <a:rPr kumimoji="1" lang="en-US" altLang="ja-JP" sz="2000" dirty="0" smtClean="0"/>
              <a:t> </a:t>
            </a:r>
            <a:r>
              <a:rPr kumimoji="1" lang="ja-JP" altLang="en-US" sz="2000" dirty="0" smtClean="0"/>
              <a:t>最優秀賞受賞</a:t>
            </a:r>
            <a:endParaRPr kumimoji="1" lang="ja-JP" altLang="en-US" sz="2000" dirty="0"/>
          </a:p>
        </p:txBody>
      </p:sp>
      <p:sp>
        <p:nvSpPr>
          <p:cNvPr id="10" name="テキスト ボックス 9"/>
          <p:cNvSpPr txBox="1"/>
          <p:nvPr/>
        </p:nvSpPr>
        <p:spPr>
          <a:xfrm>
            <a:off x="5748136" y="1199901"/>
            <a:ext cx="4543920" cy="400110"/>
          </a:xfrm>
          <a:prstGeom prst="rect">
            <a:avLst/>
          </a:prstGeom>
          <a:noFill/>
        </p:spPr>
        <p:txBody>
          <a:bodyPr wrap="square" rtlCol="0">
            <a:spAutoFit/>
          </a:bodyPr>
          <a:lstStyle/>
          <a:p>
            <a:pPr algn="ctr"/>
            <a:r>
              <a:rPr lang="ja-JP" altLang="en-US" sz="2000" dirty="0" smtClean="0"/>
              <a:t>本社のイベントに参加</a:t>
            </a:r>
            <a:endParaRPr kumimoji="1" lang="ja-JP" altLang="en-US" sz="2000" dirty="0"/>
          </a:p>
        </p:txBody>
      </p:sp>
      <p:sp>
        <p:nvSpPr>
          <p:cNvPr id="12" name="テキスト ボックス 11"/>
          <p:cNvSpPr txBox="1"/>
          <p:nvPr/>
        </p:nvSpPr>
        <p:spPr>
          <a:xfrm>
            <a:off x="6402472" y="6054153"/>
            <a:ext cx="3243154" cy="369332"/>
          </a:xfrm>
          <a:prstGeom prst="rect">
            <a:avLst/>
          </a:prstGeom>
          <a:noFill/>
        </p:spPr>
        <p:txBody>
          <a:bodyPr wrap="square" rtlCol="0">
            <a:spAutoFit/>
          </a:bodyPr>
          <a:lstStyle/>
          <a:p>
            <a:pPr algn="ctr"/>
            <a:r>
              <a:rPr kumimoji="1" lang="ja-JP" altLang="en-US" dirty="0" smtClean="0"/>
              <a:t>世界大会にも参戦</a:t>
            </a:r>
            <a:endParaRPr kumimoji="1" lang="ja-JP" altLang="en-US" dirty="0"/>
          </a:p>
        </p:txBody>
      </p:sp>
      <p:pic>
        <p:nvPicPr>
          <p:cNvPr id="4" name="図 3" descr="IMG_4562_c.jpg"/>
          <p:cNvPicPr>
            <a:picLocks noChangeAspect="1"/>
          </p:cNvPicPr>
          <p:nvPr/>
        </p:nvPicPr>
        <p:blipFill rotWithShape="1">
          <a:blip r:embed="rId5">
            <a:extLst>
              <a:ext uri="{28A0092B-C50C-407E-A947-70E740481C1C}">
                <a14:useLocalDpi xmlns:a14="http://schemas.microsoft.com/office/drawing/2010/main" val="0"/>
              </a:ext>
            </a:extLst>
          </a:blip>
          <a:srcRect l="9011" r="5842"/>
          <a:stretch/>
        </p:blipFill>
        <p:spPr>
          <a:xfrm>
            <a:off x="285117" y="1600011"/>
            <a:ext cx="5723224" cy="4484558"/>
          </a:xfrm>
          <a:prstGeom prst="rect">
            <a:avLst/>
          </a:prstGeom>
        </p:spPr>
      </p:pic>
    </p:spTree>
    <p:extLst>
      <p:ext uri="{BB962C8B-B14F-4D97-AF65-F5344CB8AC3E}">
        <p14:creationId xmlns:p14="http://schemas.microsoft.com/office/powerpoint/2010/main" val="3509449796"/>
      </p:ext>
    </p:extLst>
  </p:cSld>
  <p:clrMapOvr>
    <a:masterClrMapping/>
  </p:clrMapOvr>
  <mc:AlternateContent xmlns:mc="http://schemas.openxmlformats.org/markup-compatibility/2006" xmlns:p14="http://schemas.microsoft.com/office/powerpoint/2010/main">
    <mc:Choice Requires="p14">
      <p:transition spd="slow" p14:dur="2000" advTm="17215"/>
    </mc:Choice>
    <mc:Fallback xmlns="">
      <p:transition xmlns:p14="http://schemas.microsoft.com/office/powerpoint/2010/main" spd="slow" advTm="17215"/>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860284"/>
            <a:ext cx="8915400" cy="1143000"/>
          </a:xfrm>
        </p:spPr>
        <p:txBody>
          <a:bodyPr>
            <a:normAutofit fontScale="90000"/>
          </a:bodyPr>
          <a:lstStyle/>
          <a:p>
            <a:r>
              <a:rPr kumimoji="1" lang="en-US" altLang="ja-JP" sz="4000" dirty="0" err="1" smtClean="0">
                <a:latin typeface="Arial"/>
                <a:cs typeface="Arial"/>
              </a:rPr>
              <a:t>LabVIEW</a:t>
            </a:r>
            <a:r>
              <a:rPr kumimoji="1" lang="en-US" altLang="ja-JP" sz="4000" dirty="0" smtClean="0">
                <a:latin typeface="Arial"/>
                <a:cs typeface="Arial"/>
              </a:rPr>
              <a:t> FPGA</a:t>
            </a:r>
            <a:r>
              <a:rPr kumimoji="1" lang="ja-JP" altLang="en-US" sz="4000" dirty="0" smtClean="0">
                <a:latin typeface="Arial"/>
                <a:cs typeface="Arial"/>
              </a:rPr>
              <a:t>による</a:t>
            </a:r>
            <a:r>
              <a:rPr kumimoji="1" lang="en-US" altLang="ja-JP" sz="4000" dirty="0" smtClean="0">
                <a:latin typeface="Arial"/>
                <a:cs typeface="Arial"/>
              </a:rPr>
              <a:t/>
            </a:r>
            <a:br>
              <a:rPr kumimoji="1" lang="en-US" altLang="ja-JP" sz="4000" dirty="0" smtClean="0">
                <a:latin typeface="Arial"/>
                <a:cs typeface="Arial"/>
              </a:rPr>
            </a:br>
            <a:r>
              <a:rPr kumimoji="1" lang="ja-JP" altLang="en-US" sz="4000" dirty="0" smtClean="0">
                <a:latin typeface="Arial"/>
                <a:cs typeface="Arial"/>
              </a:rPr>
              <a:t>超高安定</a:t>
            </a:r>
            <a:r>
              <a:rPr kumimoji="1" lang="en-US" altLang="ja-JP" sz="4000" dirty="0" smtClean="0">
                <a:latin typeface="Arial"/>
                <a:cs typeface="Arial"/>
              </a:rPr>
              <a:t>CW</a:t>
            </a:r>
            <a:r>
              <a:rPr kumimoji="1" lang="ja-JP" altLang="en-US" sz="4000" dirty="0" smtClean="0">
                <a:latin typeface="Arial"/>
                <a:cs typeface="Arial"/>
              </a:rPr>
              <a:t>レーザーの</a:t>
            </a:r>
            <a:r>
              <a:rPr kumimoji="1" lang="en-US" altLang="ja-JP" sz="4000" dirty="0" smtClean="0">
                <a:latin typeface="Arial"/>
                <a:cs typeface="Arial"/>
              </a:rPr>
              <a:t/>
            </a:r>
            <a:br>
              <a:rPr kumimoji="1" lang="en-US" altLang="ja-JP" sz="4000" dirty="0" smtClean="0">
                <a:latin typeface="Arial"/>
                <a:cs typeface="Arial"/>
              </a:rPr>
            </a:br>
            <a:r>
              <a:rPr kumimoji="1" lang="ja-JP" altLang="en-US" sz="4000" dirty="0" smtClean="0">
                <a:latin typeface="Arial"/>
                <a:cs typeface="Arial"/>
              </a:rPr>
              <a:t>フィードバック制御システム</a:t>
            </a:r>
            <a:endParaRPr kumimoji="1" lang="ja-JP" altLang="en-US" sz="4000" dirty="0">
              <a:latin typeface="Arial"/>
              <a:cs typeface="Arial"/>
            </a:endParaRPr>
          </a:p>
        </p:txBody>
      </p:sp>
    </p:spTree>
    <p:extLst>
      <p:ext uri="{BB962C8B-B14F-4D97-AF65-F5344CB8AC3E}">
        <p14:creationId xmlns:p14="http://schemas.microsoft.com/office/powerpoint/2010/main" val="3800167351"/>
      </p:ext>
    </p:extLst>
  </p:cSld>
  <p:clrMapOvr>
    <a:masterClrMapping/>
  </p:clrMapOvr>
  <mc:AlternateContent xmlns:mc="http://schemas.openxmlformats.org/markup-compatibility/2006" xmlns:p14="http://schemas.microsoft.com/office/powerpoint/2010/main">
    <mc:Choice Requires="p14">
      <p:transition spd="slow" p14:dur="2000" advTm="6231"/>
    </mc:Choice>
    <mc:Fallback xmlns="">
      <p:transition xmlns:p14="http://schemas.microsoft.com/office/powerpoint/2010/main" spd="slow" advTm="6231"/>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kumimoji="1" lang="ja-JP" altLang="en-US" sz="4000" dirty="0" smtClean="0">
                <a:latin typeface="Arial"/>
                <a:cs typeface="Arial"/>
              </a:rPr>
              <a:t>超</a:t>
            </a:r>
            <a:r>
              <a:rPr lang="ja-JP" altLang="en-US" sz="4000" dirty="0" smtClean="0">
                <a:latin typeface="Arial"/>
                <a:cs typeface="Arial"/>
              </a:rPr>
              <a:t>高安定</a:t>
            </a:r>
            <a:r>
              <a:rPr lang="en-US" altLang="ja-JP" sz="4000" dirty="0" smtClean="0">
                <a:latin typeface="Arial"/>
                <a:cs typeface="Arial"/>
              </a:rPr>
              <a:t>CW</a:t>
            </a:r>
            <a:r>
              <a:rPr lang="ja-JP" altLang="en-US" sz="4000" dirty="0" smtClean="0">
                <a:latin typeface="Arial"/>
                <a:cs typeface="Arial"/>
              </a:rPr>
              <a:t>レーザー</a:t>
            </a:r>
            <a:endParaRPr kumimoji="1" lang="ja-JP" altLang="en-US" sz="4000" dirty="0">
              <a:latin typeface="Arial"/>
              <a:cs typeface="Arial"/>
            </a:endParaRPr>
          </a:p>
        </p:txBody>
      </p:sp>
      <p:sp>
        <p:nvSpPr>
          <p:cNvPr id="5" name="正方形/長方形 4"/>
          <p:cNvSpPr/>
          <p:nvPr/>
        </p:nvSpPr>
        <p:spPr bwMode="auto">
          <a:xfrm>
            <a:off x="230186" y="3850106"/>
            <a:ext cx="2932410" cy="291736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61" name="二等辺三角形 60"/>
          <p:cNvSpPr/>
          <p:nvPr/>
        </p:nvSpPr>
        <p:spPr bwMode="auto">
          <a:xfrm rot="10800000">
            <a:off x="2146282" y="4171279"/>
            <a:ext cx="199242" cy="133696"/>
          </a:xfrm>
          <a:prstGeom prst="triangl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62" name="円/楕円 61"/>
          <p:cNvSpPr/>
          <p:nvPr/>
        </p:nvSpPr>
        <p:spPr bwMode="auto">
          <a:xfrm rot="5400000">
            <a:off x="2213358" y="4200656"/>
            <a:ext cx="65091" cy="199242"/>
          </a:xfrm>
          <a:prstGeom prst="ellips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59" name="正方形/長方形 58"/>
          <p:cNvSpPr/>
          <p:nvPr/>
        </p:nvSpPr>
        <p:spPr bwMode="auto">
          <a:xfrm>
            <a:off x="2144002" y="4990572"/>
            <a:ext cx="219668" cy="222677"/>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60" name="直線コネクタ 59"/>
          <p:cNvCxnSpPr/>
          <p:nvPr/>
        </p:nvCxnSpPr>
        <p:spPr bwMode="auto">
          <a:xfrm rot="16200000" flipH="1">
            <a:off x="2144003" y="4992076"/>
            <a:ext cx="219668" cy="2196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bwMode="auto">
          <a:xfrm rot="16200000">
            <a:off x="2139488" y="6081387"/>
            <a:ext cx="219668" cy="222677"/>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58" name="直線コネクタ 57"/>
          <p:cNvCxnSpPr/>
          <p:nvPr/>
        </p:nvCxnSpPr>
        <p:spPr bwMode="auto">
          <a:xfrm rot="10800000" flipH="1">
            <a:off x="2139488" y="6082891"/>
            <a:ext cx="219668" cy="2196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bwMode="auto">
          <a:xfrm rot="8136327">
            <a:off x="2156039" y="6514703"/>
            <a:ext cx="219668" cy="37615"/>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10" name="正方形/長方形 9"/>
          <p:cNvSpPr/>
          <p:nvPr/>
        </p:nvSpPr>
        <p:spPr bwMode="auto">
          <a:xfrm rot="2702332">
            <a:off x="1138947" y="6523731"/>
            <a:ext cx="219668" cy="361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55" name="正方形/長方形 54"/>
          <p:cNvSpPr/>
          <p:nvPr/>
        </p:nvSpPr>
        <p:spPr bwMode="auto">
          <a:xfrm>
            <a:off x="1155498" y="4906316"/>
            <a:ext cx="218164" cy="224181"/>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56" name="直線コネクタ 55"/>
          <p:cNvCxnSpPr/>
          <p:nvPr/>
        </p:nvCxnSpPr>
        <p:spPr bwMode="auto">
          <a:xfrm rot="16200000" flipH="1">
            <a:off x="1153993" y="4909325"/>
            <a:ext cx="221173" cy="21816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正方形/長方形 51"/>
          <p:cNvSpPr/>
          <p:nvPr/>
        </p:nvSpPr>
        <p:spPr bwMode="auto">
          <a:xfrm rot="16200000">
            <a:off x="1203869" y="4609040"/>
            <a:ext cx="129394" cy="18205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53" name="円/楕円 52"/>
          <p:cNvSpPr/>
          <p:nvPr/>
        </p:nvSpPr>
        <p:spPr bwMode="auto">
          <a:xfrm rot="16200000">
            <a:off x="1185061" y="4516508"/>
            <a:ext cx="170018" cy="18205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54" name="正方形/長方形 53"/>
          <p:cNvSpPr/>
          <p:nvPr/>
        </p:nvSpPr>
        <p:spPr bwMode="auto">
          <a:xfrm rot="16200000">
            <a:off x="1215155" y="4581202"/>
            <a:ext cx="106825" cy="145944"/>
          </a:xfrm>
          <a:prstGeom prst="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49" name="正方形/長方形 48"/>
          <p:cNvSpPr/>
          <p:nvPr/>
        </p:nvSpPr>
        <p:spPr bwMode="auto">
          <a:xfrm rot="10800000">
            <a:off x="780857" y="4931364"/>
            <a:ext cx="129394" cy="183558"/>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50" name="円/楕円 49"/>
          <p:cNvSpPr/>
          <p:nvPr/>
        </p:nvSpPr>
        <p:spPr bwMode="auto">
          <a:xfrm rot="10800000">
            <a:off x="672528" y="4931364"/>
            <a:ext cx="170017" cy="183558"/>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51" name="正方形/長方形 50"/>
          <p:cNvSpPr/>
          <p:nvPr/>
        </p:nvSpPr>
        <p:spPr bwMode="auto">
          <a:xfrm rot="10800000">
            <a:off x="743243" y="4952138"/>
            <a:ext cx="106825" cy="145943"/>
          </a:xfrm>
          <a:prstGeom prst="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pic>
        <p:nvPicPr>
          <p:cNvPr id="14" name="Picture 2" descr="C:\Users\Isao\Documents\work@Kobayashi_Lab\CWレーザー\ANSYS\data\111212\Cavity.bmp"/>
          <p:cNvPicPr>
            <a:picLocks noChangeAspect="1" noChangeArrowheads="1"/>
          </p:cNvPicPr>
          <p:nvPr/>
        </p:nvPicPr>
        <p:blipFill>
          <a:blip r:embed="rId3">
            <a:extLst>
              <a:ext uri="{28A0092B-C50C-407E-A947-70E740481C1C}">
                <a14:useLocalDpi xmlns:a14="http://schemas.microsoft.com/office/drawing/2010/main" val="0"/>
              </a:ext>
            </a:extLst>
          </a:blip>
          <a:srcRect l="30203" r="30763"/>
          <a:stretch>
            <a:fillRect/>
          </a:stretch>
        </p:blipFill>
        <p:spPr bwMode="auto">
          <a:xfrm>
            <a:off x="791397" y="5178643"/>
            <a:ext cx="928320" cy="119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正方形/長方形 45"/>
          <p:cNvSpPr/>
          <p:nvPr/>
        </p:nvSpPr>
        <p:spPr bwMode="auto">
          <a:xfrm>
            <a:off x="2804509" y="6096432"/>
            <a:ext cx="129393" cy="185063"/>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47" name="円/楕円 46"/>
          <p:cNvSpPr/>
          <p:nvPr/>
        </p:nvSpPr>
        <p:spPr bwMode="auto">
          <a:xfrm>
            <a:off x="2849646" y="6096432"/>
            <a:ext cx="170017" cy="185063"/>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48" name="正方形/長方形 47"/>
          <p:cNvSpPr/>
          <p:nvPr/>
        </p:nvSpPr>
        <p:spPr bwMode="auto">
          <a:xfrm>
            <a:off x="2827079" y="6115992"/>
            <a:ext cx="106824" cy="147448"/>
          </a:xfrm>
          <a:prstGeom prst="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16" name="直線コネクタ 15"/>
          <p:cNvCxnSpPr>
            <a:endCxn id="9" idx="2"/>
          </p:cNvCxnSpPr>
          <p:nvPr/>
        </p:nvCxnSpPr>
        <p:spPr bwMode="auto">
          <a:xfrm flipH="1">
            <a:off x="2252331" y="4286432"/>
            <a:ext cx="0" cy="2234289"/>
          </a:xfrm>
          <a:prstGeom prst="line">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10" idx="0"/>
            <a:endCxn id="9" idx="2"/>
          </p:cNvCxnSpPr>
          <p:nvPr/>
        </p:nvCxnSpPr>
        <p:spPr bwMode="auto">
          <a:xfrm flipV="1">
            <a:off x="1262323" y="6520721"/>
            <a:ext cx="990009" cy="7523"/>
          </a:xfrm>
          <a:prstGeom prst="line">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auto">
          <a:xfrm>
            <a:off x="1963453" y="5330605"/>
            <a:ext cx="585278"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000" dirty="0">
                <a:solidFill>
                  <a:srgbClr val="000000"/>
                </a:solidFill>
                <a:latin typeface="Arial"/>
                <a:cs typeface="Arial"/>
              </a:rPr>
              <a:t>EOM</a:t>
            </a:r>
            <a:endParaRPr lang="ja-JP" altLang="en-US" sz="1000" dirty="0">
              <a:solidFill>
                <a:srgbClr val="000000"/>
              </a:solidFill>
              <a:latin typeface="Arial"/>
              <a:cs typeface="Arial"/>
            </a:endParaRPr>
          </a:p>
        </p:txBody>
      </p:sp>
      <p:sp>
        <p:nvSpPr>
          <p:cNvPr id="44" name="正方形/長方形 43"/>
          <p:cNvSpPr/>
          <p:nvPr/>
        </p:nvSpPr>
        <p:spPr bwMode="auto">
          <a:xfrm>
            <a:off x="2156039" y="4399274"/>
            <a:ext cx="185062" cy="79743"/>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45" name="直線コネクタ 44"/>
          <p:cNvCxnSpPr/>
          <p:nvPr/>
        </p:nvCxnSpPr>
        <p:spPr bwMode="auto">
          <a:xfrm flipV="1">
            <a:off x="2157543" y="4400779"/>
            <a:ext cx="188072" cy="7974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正方形/長方形 41"/>
          <p:cNvSpPr/>
          <p:nvPr/>
        </p:nvSpPr>
        <p:spPr bwMode="auto">
          <a:xfrm rot="10800000">
            <a:off x="2148515" y="4624962"/>
            <a:ext cx="215155" cy="260291"/>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43" name="右矢印 42"/>
          <p:cNvSpPr/>
          <p:nvPr/>
        </p:nvSpPr>
        <p:spPr bwMode="auto">
          <a:xfrm rot="5400000">
            <a:off x="2177853" y="4697933"/>
            <a:ext cx="153466" cy="109835"/>
          </a:xfrm>
          <a:prstGeom prst="righ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40" name="正方形/長方形 39"/>
          <p:cNvSpPr/>
          <p:nvPr/>
        </p:nvSpPr>
        <p:spPr bwMode="auto">
          <a:xfrm rot="10800000">
            <a:off x="2144002" y="5721795"/>
            <a:ext cx="215154"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41" name="右矢印 40"/>
          <p:cNvSpPr/>
          <p:nvPr/>
        </p:nvSpPr>
        <p:spPr bwMode="auto">
          <a:xfrm rot="5400000">
            <a:off x="2168826" y="5793262"/>
            <a:ext cx="153467" cy="109835"/>
          </a:xfrm>
          <a:prstGeom prst="righ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37" name="正方形/長方形 36"/>
          <p:cNvSpPr/>
          <p:nvPr/>
        </p:nvSpPr>
        <p:spPr bwMode="auto">
          <a:xfrm rot="16200000">
            <a:off x="1687365" y="6494391"/>
            <a:ext cx="188071" cy="692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38" name="直線コネクタ 37"/>
          <p:cNvCxnSpPr/>
          <p:nvPr/>
        </p:nvCxnSpPr>
        <p:spPr bwMode="auto">
          <a:xfrm rot="16200000" flipV="1">
            <a:off x="1685861" y="6495896"/>
            <a:ext cx="191080" cy="6921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bwMode="auto">
          <a:xfrm rot="16200000">
            <a:off x="1687365" y="6494391"/>
            <a:ext cx="188071" cy="6921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a:endCxn id="10" idx="0"/>
          </p:cNvCxnSpPr>
          <p:nvPr/>
        </p:nvCxnSpPr>
        <p:spPr bwMode="auto">
          <a:xfrm flipH="1">
            <a:off x="1262323" y="6096432"/>
            <a:ext cx="6018" cy="431813"/>
          </a:xfrm>
          <a:prstGeom prst="line">
            <a:avLst/>
          </a:prstGeom>
          <a:ln w="127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bwMode="auto">
          <a:xfrm flipH="1">
            <a:off x="1268341" y="4752850"/>
            <a:ext cx="0" cy="546159"/>
          </a:xfrm>
          <a:prstGeom prst="line">
            <a:avLst/>
          </a:prstGeom>
          <a:ln w="127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bwMode="auto">
          <a:xfrm>
            <a:off x="931317" y="5020663"/>
            <a:ext cx="347556" cy="0"/>
          </a:xfrm>
          <a:prstGeom prst="line">
            <a:avLst/>
          </a:prstGeom>
          <a:ln w="127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flipH="1">
            <a:off x="2247817" y="6203257"/>
            <a:ext cx="570234" cy="0"/>
          </a:xfrm>
          <a:prstGeom prst="line">
            <a:avLst/>
          </a:prstGeom>
          <a:ln w="127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7" name="テキスト ボックス 276"/>
          <p:cNvSpPr txBox="1">
            <a:spLocks noChangeArrowheads="1"/>
          </p:cNvSpPr>
          <p:nvPr/>
        </p:nvSpPr>
        <p:spPr bwMode="auto">
          <a:xfrm>
            <a:off x="741747" y="6228834"/>
            <a:ext cx="735733"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FF0000"/>
                </a:solidFill>
                <a:latin typeface="Arial" charset="0"/>
                <a:cs typeface="Arial" charset="0"/>
              </a:rPr>
              <a:t>0.2mW</a:t>
            </a:r>
            <a:endParaRPr lang="ja-JP" altLang="en-US" sz="1000">
              <a:solidFill>
                <a:srgbClr val="FF0000"/>
              </a:solidFill>
              <a:latin typeface="Arial" charset="0"/>
              <a:cs typeface="Arial" charset="0"/>
            </a:endParaRPr>
          </a:p>
        </p:txBody>
      </p:sp>
      <p:pic>
        <p:nvPicPr>
          <p:cNvPr id="28" name="Picture 2" descr="\\kobayashishare\SecureShare\i_ito\CWレーザー\130221.JPG"/>
          <p:cNvPicPr>
            <a:picLocks noChangeAspect="1" noChangeArrowheads="1"/>
          </p:cNvPicPr>
          <p:nvPr/>
        </p:nvPicPr>
        <p:blipFill>
          <a:blip r:embed="rId4">
            <a:extLst>
              <a:ext uri="{28A0092B-C50C-407E-A947-70E740481C1C}">
                <a14:useLocalDpi xmlns:a14="http://schemas.microsoft.com/office/drawing/2010/main" val="0"/>
              </a:ext>
            </a:extLst>
          </a:blip>
          <a:srcRect r="18373"/>
          <a:stretch>
            <a:fillRect/>
          </a:stretch>
        </p:blipFill>
        <p:spPr bwMode="auto">
          <a:xfrm>
            <a:off x="314450" y="3914802"/>
            <a:ext cx="755293" cy="7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294"/>
          <p:cNvSpPr txBox="1">
            <a:spLocks noChangeArrowheads="1"/>
          </p:cNvSpPr>
          <p:nvPr/>
        </p:nvSpPr>
        <p:spPr bwMode="auto">
          <a:xfrm>
            <a:off x="2329066" y="4882243"/>
            <a:ext cx="833532" cy="3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Gran-Teler Polarizer</a:t>
            </a:r>
            <a:endParaRPr lang="ja-JP" altLang="en-US" sz="1000">
              <a:solidFill>
                <a:srgbClr val="000000"/>
              </a:solidFill>
              <a:latin typeface="Arial" charset="0"/>
              <a:cs typeface="Arial" charset="0"/>
            </a:endParaRPr>
          </a:p>
        </p:txBody>
      </p:sp>
      <p:sp>
        <p:nvSpPr>
          <p:cNvPr id="30" name="テキスト ボックス 295"/>
          <p:cNvSpPr txBox="1">
            <a:spLocks noChangeArrowheads="1"/>
          </p:cNvSpPr>
          <p:nvPr/>
        </p:nvSpPr>
        <p:spPr bwMode="auto">
          <a:xfrm>
            <a:off x="1761845" y="6487621"/>
            <a:ext cx="1011070"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λ/4</a:t>
            </a:r>
            <a:endParaRPr lang="ja-JP" altLang="en-US" sz="1000">
              <a:solidFill>
                <a:srgbClr val="000000"/>
              </a:solidFill>
              <a:latin typeface="Arial" charset="0"/>
              <a:cs typeface="Arial" charset="0"/>
            </a:endParaRPr>
          </a:p>
        </p:txBody>
      </p:sp>
      <p:sp>
        <p:nvSpPr>
          <p:cNvPr id="31" name="テキスト ボックス 296"/>
          <p:cNvSpPr txBox="1">
            <a:spLocks noChangeArrowheads="1"/>
          </p:cNvSpPr>
          <p:nvPr/>
        </p:nvSpPr>
        <p:spPr bwMode="auto">
          <a:xfrm>
            <a:off x="1331538" y="4466981"/>
            <a:ext cx="631919" cy="3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CMOS</a:t>
            </a:r>
          </a:p>
          <a:p>
            <a:r>
              <a:rPr lang="en-US" altLang="ja-JP" sz="1000">
                <a:solidFill>
                  <a:srgbClr val="000000"/>
                </a:solidFill>
                <a:latin typeface="Arial" charset="0"/>
                <a:cs typeface="Arial" charset="0"/>
              </a:rPr>
              <a:t>camera</a:t>
            </a:r>
            <a:endParaRPr lang="ja-JP" altLang="en-US" sz="1000">
              <a:solidFill>
                <a:srgbClr val="000000"/>
              </a:solidFill>
              <a:latin typeface="Arial" charset="0"/>
              <a:cs typeface="Arial" charset="0"/>
            </a:endParaRPr>
          </a:p>
        </p:txBody>
      </p:sp>
      <p:cxnSp>
        <p:nvCxnSpPr>
          <p:cNvPr id="32" name="直線コネクタ 31"/>
          <p:cNvCxnSpPr/>
          <p:nvPr/>
        </p:nvCxnSpPr>
        <p:spPr bwMode="auto">
          <a:xfrm flipV="1">
            <a:off x="332103" y="5024306"/>
            <a:ext cx="337024" cy="3009"/>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3" name="テキスト ボックス 300"/>
          <p:cNvSpPr txBox="1">
            <a:spLocks noChangeArrowheads="1"/>
          </p:cNvSpPr>
          <p:nvPr/>
        </p:nvSpPr>
        <p:spPr bwMode="auto">
          <a:xfrm>
            <a:off x="93270" y="5068281"/>
            <a:ext cx="941860" cy="3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sz="1000">
                <a:solidFill>
                  <a:srgbClr val="0000FF"/>
                </a:solidFill>
                <a:latin typeface="Arial" charset="0"/>
                <a:cs typeface="Arial" charset="0"/>
              </a:rPr>
              <a:t>Transmission Light</a:t>
            </a:r>
            <a:endParaRPr lang="ja-JP" altLang="en-US" sz="1000">
              <a:solidFill>
                <a:srgbClr val="0000FF"/>
              </a:solidFill>
              <a:latin typeface="Arial" charset="0"/>
              <a:cs typeface="Arial" charset="0"/>
            </a:endParaRPr>
          </a:p>
        </p:txBody>
      </p:sp>
      <p:sp>
        <p:nvSpPr>
          <p:cNvPr id="34" name="テキスト ボックス 302"/>
          <p:cNvSpPr txBox="1">
            <a:spLocks noChangeArrowheads="1"/>
          </p:cNvSpPr>
          <p:nvPr/>
        </p:nvSpPr>
        <p:spPr bwMode="auto">
          <a:xfrm>
            <a:off x="665014" y="4720724"/>
            <a:ext cx="388179"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PD</a:t>
            </a:r>
            <a:endParaRPr lang="ja-JP" altLang="en-US" sz="1000">
              <a:solidFill>
                <a:srgbClr val="000000"/>
              </a:solidFill>
              <a:latin typeface="Arial" charset="0"/>
              <a:cs typeface="Arial" charset="0"/>
            </a:endParaRPr>
          </a:p>
        </p:txBody>
      </p:sp>
      <p:sp>
        <p:nvSpPr>
          <p:cNvPr id="35" name="テキスト ボックス 317"/>
          <p:cNvSpPr txBox="1">
            <a:spLocks noChangeArrowheads="1"/>
          </p:cNvSpPr>
          <p:nvPr/>
        </p:nvSpPr>
        <p:spPr bwMode="auto">
          <a:xfrm>
            <a:off x="2472001" y="3844088"/>
            <a:ext cx="798925" cy="3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sz="1000">
                <a:solidFill>
                  <a:srgbClr val="000000"/>
                </a:solidFill>
                <a:latin typeface="Arial" charset="0"/>
                <a:cs typeface="Arial" charset="0"/>
              </a:rPr>
              <a:t>Sound proof box</a:t>
            </a:r>
          </a:p>
        </p:txBody>
      </p:sp>
      <p:sp>
        <p:nvSpPr>
          <p:cNvPr id="36" name="テキスト ボックス 296"/>
          <p:cNvSpPr txBox="1">
            <a:spLocks noChangeArrowheads="1"/>
          </p:cNvSpPr>
          <p:nvPr/>
        </p:nvSpPr>
        <p:spPr bwMode="auto">
          <a:xfrm>
            <a:off x="1065228" y="3907280"/>
            <a:ext cx="737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dirty="0">
                <a:solidFill>
                  <a:srgbClr val="000000"/>
                </a:solidFill>
                <a:latin typeface="Arial" charset="0"/>
                <a:cs typeface="Arial" charset="0"/>
              </a:rPr>
              <a:t>TEM00</a:t>
            </a:r>
          </a:p>
          <a:p>
            <a:r>
              <a:rPr lang="en-US" altLang="ja-JP" sz="1000" dirty="0">
                <a:solidFill>
                  <a:srgbClr val="000000"/>
                </a:solidFill>
                <a:latin typeface="Arial" charset="0"/>
                <a:cs typeface="Arial" charset="0"/>
              </a:rPr>
              <a:t>Coupling</a:t>
            </a:r>
            <a:endParaRPr lang="ja-JP" altLang="en-US" sz="1000" dirty="0">
              <a:solidFill>
                <a:srgbClr val="000000"/>
              </a:solidFill>
              <a:latin typeface="Arial" charset="0"/>
              <a:cs typeface="Arial" charset="0"/>
            </a:endParaRPr>
          </a:p>
        </p:txBody>
      </p:sp>
      <p:sp>
        <p:nvSpPr>
          <p:cNvPr id="63" name="正方形/長方形 62"/>
          <p:cNvSpPr/>
          <p:nvPr/>
        </p:nvSpPr>
        <p:spPr>
          <a:xfrm>
            <a:off x="666512" y="1466865"/>
            <a:ext cx="1576791" cy="1906292"/>
          </a:xfrm>
          <a:prstGeom prst="rect">
            <a:avLst/>
          </a:prstGeom>
          <a:solidFill>
            <a:schemeClr val="bg1">
              <a:lumMod val="85000"/>
            </a:schemeClr>
          </a:solid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65" name="二等辺三角形 64"/>
          <p:cNvSpPr/>
          <p:nvPr/>
        </p:nvSpPr>
        <p:spPr>
          <a:xfrm rot="10800000">
            <a:off x="1451268" y="1535915"/>
            <a:ext cx="199242" cy="133696"/>
          </a:xfrm>
          <a:prstGeom prst="triangl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66" name="円/楕円 65"/>
          <p:cNvSpPr/>
          <p:nvPr/>
        </p:nvSpPr>
        <p:spPr>
          <a:xfrm rot="5400000">
            <a:off x="1518344" y="1575060"/>
            <a:ext cx="65091" cy="199242"/>
          </a:xfrm>
          <a:prstGeom prst="ellips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68" name="二等辺三角形 67"/>
          <p:cNvSpPr/>
          <p:nvPr/>
        </p:nvSpPr>
        <p:spPr>
          <a:xfrm rot="5400000">
            <a:off x="888042" y="1903551"/>
            <a:ext cx="199242" cy="133696"/>
          </a:xfrm>
          <a:prstGeom prst="triangl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69" name="円/楕円 68"/>
          <p:cNvSpPr/>
          <p:nvPr/>
        </p:nvSpPr>
        <p:spPr>
          <a:xfrm>
            <a:off x="1031638" y="1870777"/>
            <a:ext cx="65091" cy="199242"/>
          </a:xfrm>
          <a:prstGeom prst="ellips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71" name="円/楕円 70"/>
          <p:cNvSpPr/>
          <p:nvPr/>
        </p:nvSpPr>
        <p:spPr bwMode="auto">
          <a:xfrm rot="16200000">
            <a:off x="1087792" y="2762301"/>
            <a:ext cx="245245" cy="9178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72" name="正方形/長方形 71"/>
          <p:cNvSpPr/>
          <p:nvPr/>
        </p:nvSpPr>
        <p:spPr bwMode="auto">
          <a:xfrm rot="16200000">
            <a:off x="1017829" y="2757035"/>
            <a:ext cx="252768" cy="106824"/>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dirty="0">
              <a:solidFill>
                <a:srgbClr val="000000"/>
              </a:solidFill>
              <a:latin typeface="Arial"/>
              <a:cs typeface="Arial"/>
            </a:endParaRPr>
          </a:p>
        </p:txBody>
      </p:sp>
      <p:cxnSp>
        <p:nvCxnSpPr>
          <p:cNvPr id="73" name="直線コネクタ 72"/>
          <p:cNvCxnSpPr/>
          <p:nvPr/>
        </p:nvCxnSpPr>
        <p:spPr bwMode="auto">
          <a:xfrm rot="16200000">
            <a:off x="1087041" y="2791640"/>
            <a:ext cx="245245" cy="3009"/>
          </a:xfrm>
          <a:prstGeom prst="line">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75" name="正方形/長方形 74"/>
          <p:cNvSpPr/>
          <p:nvPr/>
        </p:nvSpPr>
        <p:spPr bwMode="auto">
          <a:xfrm>
            <a:off x="1023096" y="2684062"/>
            <a:ext cx="76733" cy="233209"/>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76" name="円/楕円 75"/>
          <p:cNvSpPr/>
          <p:nvPr/>
        </p:nvSpPr>
        <p:spPr bwMode="auto">
          <a:xfrm>
            <a:off x="971940" y="2684062"/>
            <a:ext cx="88770" cy="233209"/>
          </a:xfrm>
          <a:prstGeom prst="ellipse">
            <a:avLst/>
          </a:prstGeom>
          <a:solidFill>
            <a:schemeClr val="bg1">
              <a:lumMod val="8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77" name="正方形/長方形 76"/>
          <p:cNvSpPr/>
          <p:nvPr/>
        </p:nvSpPr>
        <p:spPr bwMode="auto">
          <a:xfrm>
            <a:off x="943354" y="2676540"/>
            <a:ext cx="76732" cy="246750"/>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78" name="正方形/長方形 77"/>
          <p:cNvSpPr/>
          <p:nvPr/>
        </p:nvSpPr>
        <p:spPr>
          <a:xfrm rot="10800000">
            <a:off x="1321001" y="2628394"/>
            <a:ext cx="755295" cy="64847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sp>
        <p:nvSpPr>
          <p:cNvPr id="79" name="正方形/長方形 78"/>
          <p:cNvSpPr/>
          <p:nvPr/>
        </p:nvSpPr>
        <p:spPr>
          <a:xfrm rot="13500000">
            <a:off x="1421055" y="3071491"/>
            <a:ext cx="267814" cy="4363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sp>
        <p:nvSpPr>
          <p:cNvPr id="80" name="正方形/長方形 79"/>
          <p:cNvSpPr/>
          <p:nvPr/>
        </p:nvSpPr>
        <p:spPr>
          <a:xfrm rot="13500000">
            <a:off x="1439862" y="3055693"/>
            <a:ext cx="61687" cy="61687"/>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sp>
        <p:nvSpPr>
          <p:cNvPr id="81" name="フリーフォーム 80"/>
          <p:cNvSpPr/>
          <p:nvPr/>
        </p:nvSpPr>
        <p:spPr>
          <a:xfrm rot="16200000">
            <a:off x="1300689" y="3250534"/>
            <a:ext cx="352070" cy="94789"/>
          </a:xfrm>
          <a:custGeom>
            <a:avLst/>
            <a:gdLst>
              <a:gd name="connsiteX0" fmla="*/ 409651 w 409651"/>
              <a:gd name="connsiteY0" fmla="*/ 65837 h 249076"/>
              <a:gd name="connsiteX1" fmla="*/ 146304 w 409651"/>
              <a:gd name="connsiteY1" fmla="*/ 80467 h 249076"/>
              <a:gd name="connsiteX2" fmla="*/ 124358 w 409651"/>
              <a:gd name="connsiteY2" fmla="*/ 87782 h 249076"/>
              <a:gd name="connsiteX3" fmla="*/ 95097 w 409651"/>
              <a:gd name="connsiteY3" fmla="*/ 117043 h 249076"/>
              <a:gd name="connsiteX4" fmla="*/ 102412 w 409651"/>
              <a:gd name="connsiteY4" fmla="*/ 190195 h 249076"/>
              <a:gd name="connsiteX5" fmla="*/ 117043 w 409651"/>
              <a:gd name="connsiteY5" fmla="*/ 204826 h 249076"/>
              <a:gd name="connsiteX6" fmla="*/ 131673 w 409651"/>
              <a:gd name="connsiteY6" fmla="*/ 226771 h 249076"/>
              <a:gd name="connsiteX7" fmla="*/ 175564 w 409651"/>
              <a:gd name="connsiteY7" fmla="*/ 248717 h 249076"/>
              <a:gd name="connsiteX8" fmla="*/ 263347 w 409651"/>
              <a:gd name="connsiteY8" fmla="*/ 241402 h 249076"/>
              <a:gd name="connsiteX9" fmla="*/ 277977 w 409651"/>
              <a:gd name="connsiteY9" fmla="*/ 197510 h 249076"/>
              <a:gd name="connsiteX10" fmla="*/ 263347 w 409651"/>
              <a:gd name="connsiteY10" fmla="*/ 109728 h 249076"/>
              <a:gd name="connsiteX11" fmla="*/ 256032 w 409651"/>
              <a:gd name="connsiteY11" fmla="*/ 87782 h 249076"/>
              <a:gd name="connsiteX12" fmla="*/ 197510 w 409651"/>
              <a:gd name="connsiteY12" fmla="*/ 58522 h 249076"/>
              <a:gd name="connsiteX13" fmla="*/ 175564 w 409651"/>
              <a:gd name="connsiteY13" fmla="*/ 51206 h 249076"/>
              <a:gd name="connsiteX14" fmla="*/ 153619 w 409651"/>
              <a:gd name="connsiteY14" fmla="*/ 36576 h 249076"/>
              <a:gd name="connsiteX15" fmla="*/ 117043 w 409651"/>
              <a:gd name="connsiteY15" fmla="*/ 29261 h 249076"/>
              <a:gd name="connsiteX16" fmla="*/ 73152 w 409651"/>
              <a:gd name="connsiteY16" fmla="*/ 14630 h 249076"/>
              <a:gd name="connsiteX17" fmla="*/ 51206 w 409651"/>
              <a:gd name="connsiteY17" fmla="*/ 7315 h 249076"/>
              <a:gd name="connsiteX18" fmla="*/ 0 w 409651"/>
              <a:gd name="connsiteY18" fmla="*/ 0 h 24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651" h="249076">
                <a:moveTo>
                  <a:pt x="409651" y="65837"/>
                </a:moveTo>
                <a:cubicBezTo>
                  <a:pt x="343856" y="68030"/>
                  <a:pt x="228249" y="62258"/>
                  <a:pt x="146304" y="80467"/>
                </a:cubicBezTo>
                <a:cubicBezTo>
                  <a:pt x="138777" y="82140"/>
                  <a:pt x="131673" y="85344"/>
                  <a:pt x="124358" y="87782"/>
                </a:cubicBezTo>
                <a:cubicBezTo>
                  <a:pt x="114604" y="97536"/>
                  <a:pt x="93725" y="103318"/>
                  <a:pt x="95097" y="117043"/>
                </a:cubicBezTo>
                <a:cubicBezTo>
                  <a:pt x="97535" y="141427"/>
                  <a:pt x="96468" y="166421"/>
                  <a:pt x="102412" y="190195"/>
                </a:cubicBezTo>
                <a:cubicBezTo>
                  <a:pt x="104085" y="196886"/>
                  <a:pt x="112734" y="199440"/>
                  <a:pt x="117043" y="204826"/>
                </a:cubicBezTo>
                <a:cubicBezTo>
                  <a:pt x="122535" y="211691"/>
                  <a:pt x="125456" y="220554"/>
                  <a:pt x="131673" y="226771"/>
                </a:cubicBezTo>
                <a:cubicBezTo>
                  <a:pt x="145854" y="240952"/>
                  <a:pt x="157714" y="242767"/>
                  <a:pt x="175564" y="248717"/>
                </a:cubicBezTo>
                <a:cubicBezTo>
                  <a:pt x="204825" y="246279"/>
                  <a:pt x="237085" y="254533"/>
                  <a:pt x="263347" y="241402"/>
                </a:cubicBezTo>
                <a:cubicBezTo>
                  <a:pt x="277141" y="234505"/>
                  <a:pt x="277977" y="197510"/>
                  <a:pt x="277977" y="197510"/>
                </a:cubicBezTo>
                <a:cubicBezTo>
                  <a:pt x="272040" y="150014"/>
                  <a:pt x="274087" y="147320"/>
                  <a:pt x="263347" y="109728"/>
                </a:cubicBezTo>
                <a:cubicBezTo>
                  <a:pt x="261229" y="102314"/>
                  <a:pt x="259999" y="94394"/>
                  <a:pt x="256032" y="87782"/>
                </a:cubicBezTo>
                <a:cubicBezTo>
                  <a:pt x="243265" y="66504"/>
                  <a:pt x="219392" y="65816"/>
                  <a:pt x="197510" y="58522"/>
                </a:cubicBezTo>
                <a:cubicBezTo>
                  <a:pt x="190195" y="56083"/>
                  <a:pt x="181980" y="55483"/>
                  <a:pt x="175564" y="51206"/>
                </a:cubicBezTo>
                <a:cubicBezTo>
                  <a:pt x="168249" y="46329"/>
                  <a:pt x="161851" y="39663"/>
                  <a:pt x="153619" y="36576"/>
                </a:cubicBezTo>
                <a:cubicBezTo>
                  <a:pt x="141977" y="32210"/>
                  <a:pt x="129038" y="32533"/>
                  <a:pt x="117043" y="29261"/>
                </a:cubicBezTo>
                <a:cubicBezTo>
                  <a:pt x="102165" y="25203"/>
                  <a:pt x="87782" y="19507"/>
                  <a:pt x="73152" y="14630"/>
                </a:cubicBezTo>
                <a:cubicBezTo>
                  <a:pt x="65837" y="12192"/>
                  <a:pt x="58840" y="8405"/>
                  <a:pt x="51206" y="7315"/>
                </a:cubicBez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000">
              <a:latin typeface="Arial"/>
              <a:cs typeface="Arial"/>
            </a:endParaRPr>
          </a:p>
        </p:txBody>
      </p:sp>
      <p:sp>
        <p:nvSpPr>
          <p:cNvPr id="82" name="円/楕円 81"/>
          <p:cNvSpPr/>
          <p:nvPr/>
        </p:nvSpPr>
        <p:spPr>
          <a:xfrm rot="16200000">
            <a:off x="1633952" y="3054188"/>
            <a:ext cx="212144" cy="466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83" name="直線コネクタ 82"/>
          <p:cNvCxnSpPr>
            <a:stCxn id="93" idx="2"/>
            <a:endCxn id="79" idx="2"/>
          </p:cNvCxnSpPr>
          <p:nvPr/>
        </p:nvCxnSpPr>
        <p:spPr>
          <a:xfrm flipH="1" flipV="1">
            <a:off x="1570760" y="3078261"/>
            <a:ext cx="240732" cy="3009"/>
          </a:xfrm>
          <a:prstGeom prst="line">
            <a:avLst/>
          </a:prstGeom>
          <a:ln w="31750">
            <a:solidFill>
              <a:srgbClr val="FF0000"/>
            </a:solidFill>
            <a:tailEnd type="none" w="sm" len="lg"/>
          </a:ln>
        </p:spPr>
        <p:style>
          <a:lnRef idx="1">
            <a:schemeClr val="accent1"/>
          </a:lnRef>
          <a:fillRef idx="0">
            <a:schemeClr val="accent1"/>
          </a:fillRef>
          <a:effectRef idx="0">
            <a:schemeClr val="accent1"/>
          </a:effectRef>
          <a:fontRef idx="minor">
            <a:schemeClr val="tx1"/>
          </a:fontRef>
        </p:style>
      </p:cxnSp>
      <p:sp>
        <p:nvSpPr>
          <p:cNvPr id="84" name="直角三角形 83"/>
          <p:cNvSpPr/>
          <p:nvPr/>
        </p:nvSpPr>
        <p:spPr>
          <a:xfrm rot="10800000">
            <a:off x="1379680" y="2708136"/>
            <a:ext cx="194089" cy="194090"/>
          </a:xfrm>
          <a:prstGeom prst="rtTriangl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85" name="直線コネクタ 84"/>
          <p:cNvCxnSpPr>
            <a:stCxn id="79" idx="2"/>
            <a:endCxn id="84" idx="5"/>
          </p:cNvCxnSpPr>
          <p:nvPr/>
        </p:nvCxnSpPr>
        <p:spPr>
          <a:xfrm rot="5400000" flipH="1">
            <a:off x="1386449" y="2893951"/>
            <a:ext cx="273832" cy="94788"/>
          </a:xfrm>
          <a:prstGeom prst="line">
            <a:avLst/>
          </a:prstGeom>
          <a:ln w="317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6" name="直線コネクタ 85"/>
          <p:cNvCxnSpPr>
            <a:stCxn id="84" idx="5"/>
          </p:cNvCxnSpPr>
          <p:nvPr/>
        </p:nvCxnSpPr>
        <p:spPr>
          <a:xfrm rot="5400000">
            <a:off x="1163020" y="2495992"/>
            <a:ext cx="4514" cy="621389"/>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rot="2702332">
            <a:off x="768822" y="2819475"/>
            <a:ext cx="219668" cy="361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88" name="直線コネクタ 87"/>
          <p:cNvCxnSpPr>
            <a:stCxn id="87" idx="0"/>
          </p:cNvCxnSpPr>
          <p:nvPr/>
        </p:nvCxnSpPr>
        <p:spPr>
          <a:xfrm flipH="1" flipV="1">
            <a:off x="889189" y="2333498"/>
            <a:ext cx="3009" cy="491995"/>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90" idx="0"/>
          </p:cNvCxnSpPr>
          <p:nvPr/>
        </p:nvCxnSpPr>
        <p:spPr>
          <a:xfrm rot="5400000">
            <a:off x="1427826" y="1802384"/>
            <a:ext cx="10532" cy="1072760"/>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rot="18309663">
            <a:off x="1875436" y="2325223"/>
            <a:ext cx="218162" cy="361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91" name="直線コネクタ 90"/>
          <p:cNvCxnSpPr>
            <a:stCxn id="90" idx="0"/>
          </p:cNvCxnSpPr>
          <p:nvPr/>
        </p:nvCxnSpPr>
        <p:spPr>
          <a:xfrm flipV="1">
            <a:off x="1969472" y="1912218"/>
            <a:ext cx="0" cy="421280"/>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93" name="円/楕円 92"/>
          <p:cNvSpPr/>
          <p:nvPr/>
        </p:nvSpPr>
        <p:spPr bwMode="auto">
          <a:xfrm>
            <a:off x="1811491" y="2992501"/>
            <a:ext cx="177540" cy="17753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sp>
        <p:nvSpPr>
          <p:cNvPr id="94" name="二等辺三角形 93"/>
          <p:cNvSpPr/>
          <p:nvPr/>
        </p:nvSpPr>
        <p:spPr bwMode="auto">
          <a:xfrm rot="10800000">
            <a:off x="1855124" y="3048169"/>
            <a:ext cx="91779" cy="6921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95" name="直線コネクタ 94"/>
          <p:cNvCxnSpPr/>
          <p:nvPr/>
        </p:nvCxnSpPr>
        <p:spPr bwMode="auto">
          <a:xfrm>
            <a:off x="1846097" y="3123398"/>
            <a:ext cx="108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bwMode="auto">
          <a:xfrm>
            <a:off x="1900261" y="3009051"/>
            <a:ext cx="1504" cy="147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正方形/長方形 96"/>
          <p:cNvSpPr/>
          <p:nvPr/>
        </p:nvSpPr>
        <p:spPr>
          <a:xfrm rot="5400000">
            <a:off x="1247277" y="2202600"/>
            <a:ext cx="213649"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98" name="右矢印 97"/>
          <p:cNvSpPr/>
          <p:nvPr/>
        </p:nvSpPr>
        <p:spPr>
          <a:xfrm>
            <a:off x="1275864" y="2268801"/>
            <a:ext cx="153466" cy="109834"/>
          </a:xfrm>
          <a:prstGeom prst="righ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99" name="正方形/長方形 98"/>
          <p:cNvSpPr/>
          <p:nvPr/>
        </p:nvSpPr>
        <p:spPr>
          <a:xfrm rot="5400000">
            <a:off x="1604613" y="2210876"/>
            <a:ext cx="213649" cy="26029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100" name="右矢印 99"/>
          <p:cNvSpPr/>
          <p:nvPr/>
        </p:nvSpPr>
        <p:spPr>
          <a:xfrm>
            <a:off x="1633952" y="2276324"/>
            <a:ext cx="153466" cy="108329"/>
          </a:xfrm>
          <a:prstGeom prst="righ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101" name="正方形/長方形 100"/>
          <p:cNvSpPr/>
          <p:nvPr/>
        </p:nvSpPr>
        <p:spPr>
          <a:xfrm rot="18913449">
            <a:off x="768823" y="2313938"/>
            <a:ext cx="219668" cy="37615"/>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102" name="テキスト ボックス 66"/>
          <p:cNvSpPr txBox="1">
            <a:spLocks noChangeArrowheads="1"/>
          </p:cNvSpPr>
          <p:nvPr/>
        </p:nvSpPr>
        <p:spPr bwMode="auto">
          <a:xfrm>
            <a:off x="836529" y="1612808"/>
            <a:ext cx="737240"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FF0000"/>
                </a:solidFill>
                <a:latin typeface="Arial" charset="0"/>
                <a:cs typeface="Arial" charset="0"/>
              </a:rPr>
              <a:t>0.5mW</a:t>
            </a:r>
            <a:endParaRPr lang="ja-JP" altLang="en-US" sz="1000">
              <a:solidFill>
                <a:srgbClr val="FF0000"/>
              </a:solidFill>
              <a:latin typeface="Arial" charset="0"/>
              <a:cs typeface="Arial" charset="0"/>
            </a:endParaRPr>
          </a:p>
        </p:txBody>
      </p:sp>
      <p:sp>
        <p:nvSpPr>
          <p:cNvPr id="103" name="正方形/長方形 102"/>
          <p:cNvSpPr/>
          <p:nvPr/>
        </p:nvSpPr>
        <p:spPr>
          <a:xfrm rot="2702332">
            <a:off x="1865656" y="1925759"/>
            <a:ext cx="219668" cy="361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105" name="正方形/長方形 104"/>
          <p:cNvSpPr/>
          <p:nvPr/>
        </p:nvSpPr>
        <p:spPr bwMode="auto">
          <a:xfrm>
            <a:off x="1429330" y="1858053"/>
            <a:ext cx="218163" cy="222677"/>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106" name="直線コネクタ 105"/>
          <p:cNvCxnSpPr/>
          <p:nvPr/>
        </p:nvCxnSpPr>
        <p:spPr bwMode="auto">
          <a:xfrm rot="16200000" flipH="1">
            <a:off x="1428577" y="1860310"/>
            <a:ext cx="219668" cy="21816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直線コネクタ 106"/>
          <p:cNvCxnSpPr>
            <a:stCxn id="105" idx="3"/>
          </p:cNvCxnSpPr>
          <p:nvPr/>
        </p:nvCxnSpPr>
        <p:spPr>
          <a:xfrm flipH="1">
            <a:off x="1060710" y="1969392"/>
            <a:ext cx="586783" cy="0"/>
          </a:xfrm>
          <a:prstGeom prst="line">
            <a:avLst/>
          </a:prstGeom>
          <a:ln w="127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1552705" y="1633872"/>
            <a:ext cx="0" cy="327997"/>
          </a:xfrm>
          <a:prstGeom prst="line">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H="1" flipV="1">
            <a:off x="1537659" y="1969392"/>
            <a:ext cx="431813" cy="1504"/>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bwMode="auto">
          <a:xfrm rot="16200000">
            <a:off x="993757" y="2304159"/>
            <a:ext cx="188072" cy="692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112" name="直線コネクタ 111"/>
          <p:cNvCxnSpPr/>
          <p:nvPr/>
        </p:nvCxnSpPr>
        <p:spPr bwMode="auto">
          <a:xfrm rot="16200000" flipV="1">
            <a:off x="992252" y="2305664"/>
            <a:ext cx="191081" cy="6921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正方形/長方形 113"/>
          <p:cNvSpPr/>
          <p:nvPr/>
        </p:nvSpPr>
        <p:spPr bwMode="auto">
          <a:xfrm rot="16200000">
            <a:off x="1669310" y="1934034"/>
            <a:ext cx="188072" cy="692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115" name="直線コネクタ 114"/>
          <p:cNvCxnSpPr/>
          <p:nvPr/>
        </p:nvCxnSpPr>
        <p:spPr bwMode="auto">
          <a:xfrm rot="16200000" flipV="1">
            <a:off x="1667805" y="1935539"/>
            <a:ext cx="191081" cy="6921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テキスト ボックス 111"/>
          <p:cNvSpPr txBox="1">
            <a:spLocks noChangeArrowheads="1"/>
          </p:cNvSpPr>
          <p:nvPr/>
        </p:nvSpPr>
        <p:spPr bwMode="auto">
          <a:xfrm>
            <a:off x="1576778" y="1552625"/>
            <a:ext cx="735736"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FF0000"/>
                </a:solidFill>
                <a:latin typeface="Arial" charset="0"/>
                <a:cs typeface="Arial" charset="0"/>
              </a:rPr>
              <a:t>4mW</a:t>
            </a:r>
            <a:endParaRPr lang="ja-JP" altLang="en-US" sz="1000">
              <a:solidFill>
                <a:srgbClr val="FF0000"/>
              </a:solidFill>
              <a:latin typeface="Arial" charset="0"/>
              <a:cs typeface="Arial" charset="0"/>
            </a:endParaRPr>
          </a:p>
        </p:txBody>
      </p:sp>
      <p:cxnSp>
        <p:nvCxnSpPr>
          <p:cNvPr id="117" name="直線コネクタ 116"/>
          <p:cNvCxnSpPr/>
          <p:nvPr/>
        </p:nvCxnSpPr>
        <p:spPr>
          <a:xfrm flipV="1">
            <a:off x="1552705" y="1182500"/>
            <a:ext cx="0" cy="352070"/>
          </a:xfrm>
          <a:prstGeom prst="line">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flipV="1">
            <a:off x="1552705" y="1182500"/>
            <a:ext cx="0" cy="352070"/>
          </a:xfrm>
          <a:prstGeom prst="line">
            <a:avLst/>
          </a:prstGeom>
          <a:ln w="63500">
            <a:solidFill>
              <a:srgbClr val="FF0000">
                <a:alpha val="50000"/>
              </a:srgbClr>
            </a:solidFill>
            <a:tailEnd type="none" w="lg" len="lg"/>
          </a:ln>
        </p:spPr>
        <p:style>
          <a:lnRef idx="1">
            <a:schemeClr val="accent1"/>
          </a:lnRef>
          <a:fillRef idx="0">
            <a:schemeClr val="accent1"/>
          </a:fillRef>
          <a:effectRef idx="0">
            <a:schemeClr val="accent1"/>
          </a:effectRef>
          <a:fontRef idx="minor">
            <a:schemeClr val="tx1"/>
          </a:fontRef>
        </p:style>
      </p:cxnSp>
      <p:sp>
        <p:nvSpPr>
          <p:cNvPr id="120" name="円/楕円 119"/>
          <p:cNvSpPr/>
          <p:nvPr/>
        </p:nvSpPr>
        <p:spPr bwMode="auto">
          <a:xfrm rot="16200000">
            <a:off x="3299513" y="6067846"/>
            <a:ext cx="248254" cy="2482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p>
        </p:txBody>
      </p:sp>
      <p:cxnSp>
        <p:nvCxnSpPr>
          <p:cNvPr id="121" name="直線コネクタ 120"/>
          <p:cNvCxnSpPr>
            <a:stCxn id="120" idx="7"/>
            <a:endCxn id="120" idx="3"/>
          </p:cNvCxnSpPr>
          <p:nvPr/>
        </p:nvCxnSpPr>
        <p:spPr bwMode="auto">
          <a:xfrm>
            <a:off x="3335623" y="6103956"/>
            <a:ext cx="176034" cy="176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20" idx="5"/>
            <a:endCxn id="120" idx="1"/>
          </p:cNvCxnSpPr>
          <p:nvPr/>
        </p:nvCxnSpPr>
        <p:spPr bwMode="auto">
          <a:xfrm flipH="1">
            <a:off x="3335623" y="6103956"/>
            <a:ext cx="176034" cy="176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円/楕円 123"/>
          <p:cNvSpPr/>
          <p:nvPr/>
        </p:nvSpPr>
        <p:spPr bwMode="auto">
          <a:xfrm rot="16200000">
            <a:off x="3299513" y="5342642"/>
            <a:ext cx="248253" cy="2482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000" dirty="0">
              <a:solidFill>
                <a:schemeClr val="tx1"/>
              </a:solidFill>
            </a:endParaRPr>
          </a:p>
        </p:txBody>
      </p:sp>
      <p:sp>
        <p:nvSpPr>
          <p:cNvPr id="125" name="テキスト ボックス 71"/>
          <p:cNvSpPr txBox="1">
            <a:spLocks noChangeArrowheads="1"/>
          </p:cNvSpPr>
          <p:nvPr/>
        </p:nvSpPr>
        <p:spPr bwMode="auto">
          <a:xfrm>
            <a:off x="3255880" y="5335119"/>
            <a:ext cx="406234" cy="23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t> 〜</a:t>
            </a:r>
            <a:endParaRPr lang="ja-JP" altLang="en-US" sz="1000"/>
          </a:p>
        </p:txBody>
      </p:sp>
      <p:cxnSp>
        <p:nvCxnSpPr>
          <p:cNvPr id="126" name="直線コネクタ 125"/>
          <p:cNvCxnSpPr>
            <a:stCxn id="124" idx="0"/>
            <a:endCxn id="18" idx="3"/>
          </p:cNvCxnSpPr>
          <p:nvPr/>
        </p:nvCxnSpPr>
        <p:spPr>
          <a:xfrm flipH="1" flipV="1">
            <a:off x="2548732" y="5461503"/>
            <a:ext cx="750782" cy="6018"/>
          </a:xfrm>
          <a:prstGeom prst="line">
            <a:avLst/>
          </a:prstGeom>
          <a:ln w="254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27" name="直線コネクタ 126"/>
          <p:cNvCxnSpPr>
            <a:stCxn id="124" idx="2"/>
            <a:endCxn id="120" idx="6"/>
          </p:cNvCxnSpPr>
          <p:nvPr/>
        </p:nvCxnSpPr>
        <p:spPr>
          <a:xfrm>
            <a:off x="3424393" y="5590896"/>
            <a:ext cx="0" cy="476950"/>
          </a:xfrm>
          <a:prstGeom prst="line">
            <a:avLst/>
          </a:prstGeom>
          <a:ln w="254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bwMode="auto">
          <a:xfrm rot="10800000">
            <a:off x="3317568" y="5673647"/>
            <a:ext cx="213650" cy="237723"/>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130" name="テキスト ボックス 81"/>
          <p:cNvSpPr txBox="1">
            <a:spLocks noChangeArrowheads="1"/>
          </p:cNvSpPr>
          <p:nvPr/>
        </p:nvSpPr>
        <p:spPr bwMode="auto">
          <a:xfrm>
            <a:off x="3293495" y="5661611"/>
            <a:ext cx="365611" cy="2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t>Φ</a:t>
            </a:r>
            <a:endParaRPr lang="ja-JP" altLang="en-US" sz="1000"/>
          </a:p>
        </p:txBody>
      </p:sp>
      <p:sp>
        <p:nvSpPr>
          <p:cNvPr id="131" name="正方形/長方形 130"/>
          <p:cNvSpPr/>
          <p:nvPr/>
        </p:nvSpPr>
        <p:spPr>
          <a:xfrm>
            <a:off x="3749380" y="4907820"/>
            <a:ext cx="437831"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000" dirty="0">
                <a:solidFill>
                  <a:srgbClr val="000000"/>
                </a:solidFill>
                <a:latin typeface="Arial"/>
                <a:cs typeface="Arial"/>
              </a:rPr>
              <a:t>LPF</a:t>
            </a:r>
            <a:endParaRPr lang="ja-JP" altLang="en-US" sz="1000" dirty="0">
              <a:solidFill>
                <a:srgbClr val="000000"/>
              </a:solidFill>
              <a:latin typeface="Arial"/>
              <a:cs typeface="Arial"/>
            </a:endParaRPr>
          </a:p>
        </p:txBody>
      </p:sp>
      <p:sp>
        <p:nvSpPr>
          <p:cNvPr id="132" name="正方形/長方形 131"/>
          <p:cNvSpPr/>
          <p:nvPr/>
        </p:nvSpPr>
        <p:spPr>
          <a:xfrm>
            <a:off x="3747876" y="4220231"/>
            <a:ext cx="439335"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000" dirty="0">
                <a:solidFill>
                  <a:srgbClr val="000000"/>
                </a:solidFill>
                <a:latin typeface="Arial"/>
                <a:cs typeface="Arial"/>
              </a:rPr>
              <a:t>PID</a:t>
            </a:r>
            <a:endParaRPr lang="ja-JP" altLang="en-US" sz="1000" dirty="0">
              <a:solidFill>
                <a:srgbClr val="000000"/>
              </a:solidFill>
              <a:latin typeface="Arial"/>
              <a:cs typeface="Arial"/>
            </a:endParaRPr>
          </a:p>
        </p:txBody>
      </p:sp>
      <p:cxnSp>
        <p:nvCxnSpPr>
          <p:cNvPr id="133" name="直線コネクタ 132"/>
          <p:cNvCxnSpPr>
            <a:stCxn id="120" idx="0"/>
            <a:endCxn id="47" idx="6"/>
          </p:cNvCxnSpPr>
          <p:nvPr/>
        </p:nvCxnSpPr>
        <p:spPr>
          <a:xfrm flipH="1" flipV="1">
            <a:off x="3019663" y="6189715"/>
            <a:ext cx="279850" cy="1505"/>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4" name="直線コネクタ 133"/>
          <p:cNvCxnSpPr/>
          <p:nvPr/>
        </p:nvCxnSpPr>
        <p:spPr>
          <a:xfrm flipH="1" flipV="1">
            <a:off x="3556795" y="6186706"/>
            <a:ext cx="415262" cy="4514"/>
          </a:xfrm>
          <a:prstGeom prst="line">
            <a:avLst/>
          </a:prstGeom>
          <a:ln w="25400">
            <a:solidFill>
              <a:srgbClr val="0000FF"/>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5" name="直線コネクタ 134"/>
          <p:cNvCxnSpPr>
            <a:stCxn id="131" idx="2"/>
          </p:cNvCxnSpPr>
          <p:nvPr/>
        </p:nvCxnSpPr>
        <p:spPr>
          <a:xfrm>
            <a:off x="3967543" y="5169616"/>
            <a:ext cx="0" cy="1021605"/>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6" name="直線コネクタ 135"/>
          <p:cNvCxnSpPr>
            <a:stCxn id="132" idx="2"/>
            <a:endCxn id="131" idx="0"/>
          </p:cNvCxnSpPr>
          <p:nvPr/>
        </p:nvCxnSpPr>
        <p:spPr>
          <a:xfrm>
            <a:off x="3967543" y="4482027"/>
            <a:ext cx="0" cy="425793"/>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7" name="直線コネクタ 136"/>
          <p:cNvCxnSpPr>
            <a:stCxn id="93" idx="6"/>
          </p:cNvCxnSpPr>
          <p:nvPr/>
        </p:nvCxnSpPr>
        <p:spPr>
          <a:xfrm flipV="1">
            <a:off x="1989031" y="3078261"/>
            <a:ext cx="1983026" cy="3009"/>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8" name="直線コネクタ 137"/>
          <p:cNvCxnSpPr>
            <a:stCxn id="132" idx="0"/>
          </p:cNvCxnSpPr>
          <p:nvPr/>
        </p:nvCxnSpPr>
        <p:spPr>
          <a:xfrm flipV="1">
            <a:off x="3967543" y="3078261"/>
            <a:ext cx="0" cy="1141971"/>
          </a:xfrm>
          <a:prstGeom prst="line">
            <a:avLst/>
          </a:prstGeom>
          <a:ln w="25400">
            <a:solidFill>
              <a:srgbClr val="0000FF"/>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9" name="直線コネクタ 138"/>
          <p:cNvCxnSpPr/>
          <p:nvPr/>
        </p:nvCxnSpPr>
        <p:spPr>
          <a:xfrm>
            <a:off x="1451899" y="3495028"/>
            <a:ext cx="2508121" cy="0"/>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41" name="フリーフォーム 140"/>
          <p:cNvSpPr/>
          <p:nvPr/>
        </p:nvSpPr>
        <p:spPr bwMode="auto">
          <a:xfrm>
            <a:off x="386662" y="1967887"/>
            <a:ext cx="526600" cy="443849"/>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sp>
        <p:nvSpPr>
          <p:cNvPr id="142" name="フリーフォーム 141"/>
          <p:cNvSpPr/>
          <p:nvPr/>
        </p:nvSpPr>
        <p:spPr bwMode="auto">
          <a:xfrm rot="16200000">
            <a:off x="437818" y="3249782"/>
            <a:ext cx="443848" cy="525096"/>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sp>
        <p:nvSpPr>
          <p:cNvPr id="143" name="フリーフォーム 142"/>
          <p:cNvSpPr/>
          <p:nvPr/>
        </p:nvSpPr>
        <p:spPr bwMode="auto">
          <a:xfrm rot="5400000">
            <a:off x="1762593" y="3688365"/>
            <a:ext cx="443848" cy="526600"/>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cxnSp>
        <p:nvCxnSpPr>
          <p:cNvPr id="144" name="直線コネクタ 143"/>
          <p:cNvCxnSpPr>
            <a:stCxn id="141" idx="2"/>
            <a:endCxn id="142" idx="0"/>
          </p:cNvCxnSpPr>
          <p:nvPr/>
        </p:nvCxnSpPr>
        <p:spPr bwMode="auto">
          <a:xfrm>
            <a:off x="391175" y="2411736"/>
            <a:ext cx="7524" cy="87867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5" name="直線コネクタ 144"/>
          <p:cNvCxnSpPr>
            <a:stCxn id="143" idx="2"/>
            <a:endCxn id="142" idx="2"/>
          </p:cNvCxnSpPr>
          <p:nvPr/>
        </p:nvCxnSpPr>
        <p:spPr bwMode="auto">
          <a:xfrm flipH="1" flipV="1">
            <a:off x="922290" y="3729741"/>
            <a:ext cx="798927" cy="4513"/>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7" name="フリーフォーム 146"/>
          <p:cNvSpPr/>
          <p:nvPr/>
        </p:nvSpPr>
        <p:spPr bwMode="auto">
          <a:xfrm>
            <a:off x="386662" y="1966382"/>
            <a:ext cx="525096" cy="443848"/>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sp>
        <p:nvSpPr>
          <p:cNvPr id="148" name="フリーフォーム 147"/>
          <p:cNvSpPr/>
          <p:nvPr/>
        </p:nvSpPr>
        <p:spPr bwMode="auto">
          <a:xfrm rot="16200000">
            <a:off x="437817" y="3248277"/>
            <a:ext cx="443849" cy="525097"/>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sp>
        <p:nvSpPr>
          <p:cNvPr id="149" name="フリーフォーム 148"/>
          <p:cNvSpPr/>
          <p:nvPr/>
        </p:nvSpPr>
        <p:spPr bwMode="auto">
          <a:xfrm rot="5400000">
            <a:off x="1758830" y="3687612"/>
            <a:ext cx="443849" cy="525097"/>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cxnSp>
        <p:nvCxnSpPr>
          <p:cNvPr id="150" name="直線コネクタ 149"/>
          <p:cNvCxnSpPr>
            <a:stCxn id="147" idx="2"/>
            <a:endCxn id="148" idx="0"/>
          </p:cNvCxnSpPr>
          <p:nvPr/>
        </p:nvCxnSpPr>
        <p:spPr bwMode="auto">
          <a:xfrm>
            <a:off x="391176" y="2410230"/>
            <a:ext cx="7523" cy="878670"/>
          </a:xfrm>
          <a:prstGeom prst="line">
            <a:avLst/>
          </a:pr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51" name="直線コネクタ 150"/>
          <p:cNvCxnSpPr>
            <a:stCxn id="149" idx="2"/>
            <a:endCxn id="148" idx="2"/>
          </p:cNvCxnSpPr>
          <p:nvPr/>
        </p:nvCxnSpPr>
        <p:spPr bwMode="auto">
          <a:xfrm flipH="1" flipV="1">
            <a:off x="922289" y="3728235"/>
            <a:ext cx="795918" cy="4514"/>
          </a:xfrm>
          <a:prstGeom prst="line">
            <a:avLst/>
          </a:pr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52" name="テキスト ボックス 292"/>
          <p:cNvSpPr txBox="1">
            <a:spLocks noChangeArrowheads="1"/>
          </p:cNvSpPr>
          <p:nvPr/>
        </p:nvSpPr>
        <p:spPr bwMode="auto">
          <a:xfrm>
            <a:off x="466404" y="1259234"/>
            <a:ext cx="1336060" cy="23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FF0000"/>
                </a:solidFill>
                <a:latin typeface="Arial" charset="0"/>
                <a:cs typeface="Arial" charset="0"/>
              </a:rPr>
              <a:t>For application</a:t>
            </a:r>
            <a:endParaRPr lang="ja-JP" altLang="en-US" sz="1000">
              <a:solidFill>
                <a:srgbClr val="FF0000"/>
              </a:solidFill>
              <a:latin typeface="Arial" charset="0"/>
              <a:cs typeface="Arial" charset="0"/>
            </a:endParaRPr>
          </a:p>
        </p:txBody>
      </p:sp>
      <p:sp>
        <p:nvSpPr>
          <p:cNvPr id="153" name="テキスト ボックス 293"/>
          <p:cNvSpPr txBox="1">
            <a:spLocks noChangeArrowheads="1"/>
          </p:cNvSpPr>
          <p:nvPr/>
        </p:nvSpPr>
        <p:spPr bwMode="auto">
          <a:xfrm>
            <a:off x="192572" y="1709100"/>
            <a:ext cx="719185"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r>
              <a:rPr lang="en-US" altLang="ja-JP" sz="1000">
                <a:solidFill>
                  <a:srgbClr val="FF0000"/>
                </a:solidFill>
                <a:latin typeface="Arial" charset="0"/>
                <a:cs typeface="Arial" charset="0"/>
              </a:rPr>
              <a:t>For Lock</a:t>
            </a:r>
            <a:endParaRPr lang="ja-JP" altLang="en-US" sz="1000">
              <a:solidFill>
                <a:srgbClr val="FF0000"/>
              </a:solidFill>
              <a:latin typeface="Arial" charset="0"/>
              <a:cs typeface="Arial" charset="0"/>
            </a:endParaRPr>
          </a:p>
        </p:txBody>
      </p:sp>
      <p:sp>
        <p:nvSpPr>
          <p:cNvPr id="154" name="テキスト ボックス 303"/>
          <p:cNvSpPr txBox="1">
            <a:spLocks noChangeArrowheads="1"/>
          </p:cNvSpPr>
          <p:nvPr/>
        </p:nvSpPr>
        <p:spPr bwMode="auto">
          <a:xfrm>
            <a:off x="2732289" y="5861719"/>
            <a:ext cx="660508"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PD</a:t>
            </a:r>
            <a:endParaRPr lang="ja-JP" altLang="en-US" sz="1000">
              <a:solidFill>
                <a:srgbClr val="000000"/>
              </a:solidFill>
              <a:latin typeface="Arial" charset="0"/>
              <a:cs typeface="Arial" charset="0"/>
            </a:endParaRPr>
          </a:p>
        </p:txBody>
      </p:sp>
      <p:sp>
        <p:nvSpPr>
          <p:cNvPr id="155" name="テキスト ボックス 304"/>
          <p:cNvSpPr txBox="1">
            <a:spLocks noChangeArrowheads="1"/>
          </p:cNvSpPr>
          <p:nvPr/>
        </p:nvSpPr>
        <p:spPr bwMode="auto">
          <a:xfrm>
            <a:off x="2732289" y="6234853"/>
            <a:ext cx="806451" cy="37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sz="1000" dirty="0">
                <a:solidFill>
                  <a:srgbClr val="0000FF"/>
                </a:solidFill>
                <a:latin typeface="Arial" charset="0"/>
                <a:cs typeface="Arial" charset="0"/>
              </a:rPr>
              <a:t>Reflection Light </a:t>
            </a:r>
            <a:endParaRPr lang="ja-JP" altLang="en-US" sz="1000" dirty="0">
              <a:solidFill>
                <a:srgbClr val="0000FF"/>
              </a:solidFill>
              <a:latin typeface="Arial" charset="0"/>
              <a:cs typeface="Arial" charset="0"/>
            </a:endParaRPr>
          </a:p>
        </p:txBody>
      </p:sp>
      <p:sp>
        <p:nvSpPr>
          <p:cNvPr id="156" name="テキスト ボックス 305"/>
          <p:cNvSpPr txBox="1">
            <a:spLocks noChangeArrowheads="1"/>
          </p:cNvSpPr>
          <p:nvPr/>
        </p:nvSpPr>
        <p:spPr bwMode="auto">
          <a:xfrm>
            <a:off x="1715415" y="3463431"/>
            <a:ext cx="1937889"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dirty="0" smtClean="0">
                <a:solidFill>
                  <a:srgbClr val="0000FF"/>
                </a:solidFill>
                <a:latin typeface="Arial" charset="0"/>
                <a:cs typeface="Arial" charset="0"/>
              </a:rPr>
              <a:t>Slow Feedback (</a:t>
            </a:r>
            <a:r>
              <a:rPr lang="en-US" altLang="ja-JP" sz="1000" dirty="0">
                <a:solidFill>
                  <a:srgbClr val="0000FF"/>
                </a:solidFill>
                <a:latin typeface="Arial" charset="0"/>
                <a:cs typeface="Arial" charset="0"/>
              </a:rPr>
              <a:t>〜10Hz)</a:t>
            </a:r>
            <a:endParaRPr lang="ja-JP" altLang="en-US" sz="1000" dirty="0">
              <a:solidFill>
                <a:srgbClr val="0000FF"/>
              </a:solidFill>
              <a:latin typeface="Arial" charset="0"/>
              <a:cs typeface="Arial" charset="0"/>
            </a:endParaRPr>
          </a:p>
        </p:txBody>
      </p:sp>
      <p:sp>
        <p:nvSpPr>
          <p:cNvPr id="157" name="テキスト ボックス 306"/>
          <p:cNvSpPr txBox="1">
            <a:spLocks noChangeArrowheads="1"/>
          </p:cNvSpPr>
          <p:nvPr/>
        </p:nvSpPr>
        <p:spPr bwMode="auto">
          <a:xfrm>
            <a:off x="3093387" y="5127488"/>
            <a:ext cx="662012"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sz="1000">
                <a:solidFill>
                  <a:srgbClr val="000000"/>
                </a:solidFill>
                <a:latin typeface="Arial" charset="0"/>
                <a:cs typeface="Arial" charset="0"/>
              </a:rPr>
              <a:t>15MHz</a:t>
            </a:r>
            <a:endParaRPr lang="ja-JP" altLang="en-US" sz="1000">
              <a:solidFill>
                <a:srgbClr val="000000"/>
              </a:solidFill>
              <a:latin typeface="Arial" charset="0"/>
              <a:cs typeface="Arial" charset="0"/>
            </a:endParaRPr>
          </a:p>
        </p:txBody>
      </p:sp>
      <p:sp>
        <p:nvSpPr>
          <p:cNvPr id="158" name="テキスト ボックス 309"/>
          <p:cNvSpPr txBox="1">
            <a:spLocks noChangeArrowheads="1"/>
          </p:cNvSpPr>
          <p:nvPr/>
        </p:nvSpPr>
        <p:spPr bwMode="auto">
          <a:xfrm>
            <a:off x="2353137" y="3052683"/>
            <a:ext cx="1817523" cy="23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dirty="0" smtClean="0">
                <a:solidFill>
                  <a:srgbClr val="0000FF"/>
                </a:solidFill>
                <a:latin typeface="Arial" charset="0"/>
                <a:cs typeface="Arial" charset="0"/>
              </a:rPr>
              <a:t>Fast Feedback </a:t>
            </a:r>
            <a:r>
              <a:rPr lang="en-US" altLang="ja-JP" sz="1000" dirty="0">
                <a:solidFill>
                  <a:srgbClr val="0000FF"/>
                </a:solidFill>
                <a:latin typeface="Arial" charset="0"/>
                <a:cs typeface="Arial" charset="0"/>
              </a:rPr>
              <a:t>(〜1MHz)</a:t>
            </a:r>
            <a:endParaRPr lang="ja-JP" altLang="en-US" sz="1000" dirty="0">
              <a:solidFill>
                <a:srgbClr val="0000FF"/>
              </a:solidFill>
              <a:latin typeface="Arial" charset="0"/>
              <a:cs typeface="Arial" charset="0"/>
            </a:endParaRPr>
          </a:p>
        </p:txBody>
      </p:sp>
      <p:sp>
        <p:nvSpPr>
          <p:cNvPr id="159" name="正方形/長方形 158"/>
          <p:cNvSpPr/>
          <p:nvPr/>
        </p:nvSpPr>
        <p:spPr>
          <a:xfrm>
            <a:off x="3379255" y="3373157"/>
            <a:ext cx="379152"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000" dirty="0">
                <a:solidFill>
                  <a:srgbClr val="000000"/>
                </a:solidFill>
                <a:latin typeface="Arial"/>
                <a:cs typeface="Arial"/>
              </a:rPr>
              <a:t>PI</a:t>
            </a:r>
            <a:endParaRPr lang="ja-JP" altLang="en-US" sz="1000" dirty="0">
              <a:solidFill>
                <a:srgbClr val="000000"/>
              </a:solidFill>
              <a:latin typeface="Arial"/>
              <a:cs typeface="Arial"/>
            </a:endParaRPr>
          </a:p>
        </p:txBody>
      </p:sp>
      <p:sp>
        <p:nvSpPr>
          <p:cNvPr id="160" name="テキスト ボックス 314"/>
          <p:cNvSpPr txBox="1">
            <a:spLocks noChangeArrowheads="1"/>
          </p:cNvSpPr>
          <p:nvPr/>
        </p:nvSpPr>
        <p:spPr bwMode="auto">
          <a:xfrm>
            <a:off x="611209" y="3489436"/>
            <a:ext cx="717680" cy="23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defRPr/>
            </a:pPr>
            <a:r>
              <a:rPr lang="en-US" altLang="ja-JP" sz="1000" dirty="0" smtClean="0">
                <a:solidFill>
                  <a:srgbClr val="FF0000">
                    <a:alpha val="50000"/>
                  </a:srgbClr>
                </a:solidFill>
                <a:latin typeface="Arial" charset="0"/>
                <a:cs typeface="Arial" charset="0"/>
              </a:rPr>
              <a:t>PMF</a:t>
            </a:r>
            <a:endParaRPr lang="ja-JP" altLang="en-US" sz="1000" dirty="0" smtClean="0">
              <a:solidFill>
                <a:srgbClr val="FF0000">
                  <a:alpha val="50000"/>
                </a:srgbClr>
              </a:solidFill>
              <a:latin typeface="Arial" charset="0"/>
              <a:cs typeface="Arial" charset="0"/>
            </a:endParaRPr>
          </a:p>
        </p:txBody>
      </p:sp>
      <p:pic>
        <p:nvPicPr>
          <p:cNvPr id="171" name="図 8" descr="DSC_0071.JPG"/>
          <p:cNvPicPr>
            <a:picLocks noChangeAspect="1"/>
          </p:cNvPicPr>
          <p:nvPr/>
        </p:nvPicPr>
        <p:blipFill rotWithShape="1">
          <a:blip r:embed="rId5">
            <a:extLst>
              <a:ext uri="{28A0092B-C50C-407E-A947-70E740481C1C}">
                <a14:useLocalDpi xmlns:a14="http://schemas.microsoft.com/office/drawing/2010/main" val="0"/>
              </a:ext>
            </a:extLst>
          </a:blip>
          <a:srcRect l="32337" t="22317" r="32046" b="12288"/>
          <a:stretch/>
        </p:blipFill>
        <p:spPr bwMode="auto">
          <a:xfrm>
            <a:off x="5768431" y="4179282"/>
            <a:ext cx="2121745" cy="259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2209666" y="920853"/>
            <a:ext cx="5235866" cy="461665"/>
          </a:xfrm>
          <a:prstGeom prst="rect">
            <a:avLst/>
          </a:prstGeom>
          <a:noFill/>
        </p:spPr>
        <p:txBody>
          <a:bodyPr wrap="square" rtlCol="0">
            <a:spAutoFit/>
          </a:bodyPr>
          <a:lstStyle/>
          <a:p>
            <a:pPr algn="ctr"/>
            <a:r>
              <a:rPr kumimoji="1" lang="ja-JP" altLang="en-US" sz="2400" dirty="0" smtClean="0">
                <a:solidFill>
                  <a:srgbClr val="FF0000"/>
                </a:solidFill>
                <a:latin typeface="Arial"/>
                <a:cs typeface="Arial"/>
              </a:rPr>
              <a:t>線幅</a:t>
            </a:r>
            <a:r>
              <a:rPr kumimoji="1" lang="en-US" altLang="ja-JP" sz="2400" dirty="0" smtClean="0">
                <a:solidFill>
                  <a:srgbClr val="FF0000"/>
                </a:solidFill>
                <a:latin typeface="Arial"/>
                <a:cs typeface="Arial"/>
              </a:rPr>
              <a:t>&lt;1kHz</a:t>
            </a:r>
            <a:r>
              <a:rPr kumimoji="1" lang="ja-JP" altLang="en-US" sz="2400" dirty="0" smtClean="0">
                <a:solidFill>
                  <a:srgbClr val="FF0000"/>
                </a:solidFill>
                <a:latin typeface="Arial"/>
                <a:cs typeface="Arial"/>
              </a:rPr>
              <a:t>、</a:t>
            </a:r>
            <a:r>
              <a:rPr lang="ja-JP" altLang="en-US" sz="2400" dirty="0" smtClean="0">
                <a:solidFill>
                  <a:srgbClr val="FF0000"/>
                </a:solidFill>
                <a:latin typeface="Arial"/>
                <a:cs typeface="Arial"/>
              </a:rPr>
              <a:t>長期ドリフト</a:t>
            </a:r>
            <a:r>
              <a:rPr lang="en-US" altLang="ja-JP" sz="2400" dirty="0" smtClean="0">
                <a:solidFill>
                  <a:srgbClr val="FF0000"/>
                </a:solidFill>
                <a:latin typeface="Arial"/>
                <a:cs typeface="Arial"/>
              </a:rPr>
              <a:t> 0.1Hz/sec</a:t>
            </a:r>
            <a:endParaRPr kumimoji="1" lang="ja-JP" altLang="en-US" sz="2400" dirty="0">
              <a:solidFill>
                <a:srgbClr val="FF0000"/>
              </a:solidFill>
              <a:latin typeface="Arial"/>
              <a:cs typeface="Arial"/>
            </a:endParaRPr>
          </a:p>
        </p:txBody>
      </p:sp>
      <p:sp>
        <p:nvSpPr>
          <p:cNvPr id="165" name="テキスト ボックス 164"/>
          <p:cNvSpPr txBox="1"/>
          <p:nvPr/>
        </p:nvSpPr>
        <p:spPr>
          <a:xfrm>
            <a:off x="7002466" y="1563660"/>
            <a:ext cx="2793688" cy="369332"/>
          </a:xfrm>
          <a:prstGeom prst="rect">
            <a:avLst/>
          </a:prstGeom>
          <a:noFill/>
        </p:spPr>
        <p:txBody>
          <a:bodyPr wrap="square" rtlCol="0">
            <a:spAutoFit/>
          </a:bodyPr>
          <a:lstStyle/>
          <a:p>
            <a:r>
              <a:rPr lang="ja-JP" altLang="en-US" dirty="0" smtClean="0"/>
              <a:t>フィードバック制御システム</a:t>
            </a:r>
            <a:endParaRPr kumimoji="1" lang="ja-JP" altLang="en-US" dirty="0"/>
          </a:p>
        </p:txBody>
      </p:sp>
      <p:sp>
        <p:nvSpPr>
          <p:cNvPr id="168" name="テキスト ボックス 167"/>
          <p:cNvSpPr txBox="1"/>
          <p:nvPr/>
        </p:nvSpPr>
        <p:spPr>
          <a:xfrm>
            <a:off x="4825169" y="1557402"/>
            <a:ext cx="1903112" cy="369332"/>
          </a:xfrm>
          <a:prstGeom prst="rect">
            <a:avLst/>
          </a:prstGeom>
          <a:noFill/>
        </p:spPr>
        <p:txBody>
          <a:bodyPr wrap="square" rtlCol="0">
            <a:spAutoFit/>
          </a:bodyPr>
          <a:lstStyle/>
          <a:p>
            <a:pPr algn="ctr"/>
            <a:r>
              <a:rPr kumimoji="1" lang="en-US" altLang="ja-JP" dirty="0" smtClean="0">
                <a:latin typeface="Arial"/>
                <a:cs typeface="Arial"/>
              </a:rPr>
              <a:t>ECDL</a:t>
            </a:r>
            <a:endParaRPr kumimoji="1" lang="ja-JP" altLang="en-US" dirty="0">
              <a:latin typeface="Arial"/>
              <a:cs typeface="Arial"/>
            </a:endParaRPr>
          </a:p>
        </p:txBody>
      </p:sp>
      <p:sp>
        <p:nvSpPr>
          <p:cNvPr id="174" name="テキスト ボックス 173"/>
          <p:cNvSpPr txBox="1"/>
          <p:nvPr/>
        </p:nvSpPr>
        <p:spPr>
          <a:xfrm>
            <a:off x="5860243" y="3825373"/>
            <a:ext cx="1903112" cy="369332"/>
          </a:xfrm>
          <a:prstGeom prst="rect">
            <a:avLst/>
          </a:prstGeom>
          <a:noFill/>
        </p:spPr>
        <p:txBody>
          <a:bodyPr wrap="square" rtlCol="0">
            <a:spAutoFit/>
          </a:bodyPr>
          <a:lstStyle/>
          <a:p>
            <a:pPr algn="ctr"/>
            <a:r>
              <a:rPr lang="en-US" altLang="ja-JP" dirty="0" smtClean="0">
                <a:latin typeface="Arial"/>
                <a:cs typeface="Arial"/>
              </a:rPr>
              <a:t>ULE cavity</a:t>
            </a:r>
            <a:endParaRPr kumimoji="1" lang="ja-JP" altLang="en-US" dirty="0">
              <a:latin typeface="Arial"/>
              <a:cs typeface="Arial"/>
            </a:endParaRPr>
          </a:p>
        </p:txBody>
      </p:sp>
      <p:pic>
        <p:nvPicPr>
          <p:cNvPr id="146" name="図 53" descr="DSC_0101_r.jpg"/>
          <p:cNvPicPr>
            <a:picLocks noChangeAspect="1"/>
          </p:cNvPicPr>
          <p:nvPr/>
        </p:nvPicPr>
        <p:blipFill>
          <a:blip r:embed="rId6">
            <a:extLst>
              <a:ext uri="{28A0092B-C50C-407E-A947-70E740481C1C}">
                <a14:useLocalDpi xmlns:a14="http://schemas.microsoft.com/office/drawing/2010/main" val="0"/>
              </a:ext>
            </a:extLst>
          </a:blip>
          <a:srcRect l="31235" t="36198" r="48099" b="40549"/>
          <a:stretch>
            <a:fillRect/>
          </a:stretch>
        </p:blipFill>
        <p:spPr bwMode="auto">
          <a:xfrm rot="10800000">
            <a:off x="4607698" y="1952650"/>
            <a:ext cx="2291091" cy="171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descr="DSC_0423_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4640" y="1941435"/>
            <a:ext cx="2524874" cy="1684564"/>
          </a:xfrm>
          <a:prstGeom prst="rect">
            <a:avLst/>
          </a:prstGeom>
        </p:spPr>
      </p:pic>
    </p:spTree>
    <p:extLst>
      <p:ext uri="{BB962C8B-B14F-4D97-AF65-F5344CB8AC3E}">
        <p14:creationId xmlns:p14="http://schemas.microsoft.com/office/powerpoint/2010/main" val="484907334"/>
      </p:ext>
    </p:extLst>
  </p:cSld>
  <p:clrMapOvr>
    <a:masterClrMapping/>
  </p:clrMapOvr>
  <mc:AlternateContent xmlns:mc="http://schemas.openxmlformats.org/markup-compatibility/2006" xmlns:p14="http://schemas.microsoft.com/office/powerpoint/2010/main">
    <mc:Choice Requires="p14">
      <p:transition spd="slow" p14:dur="2000" advTm="16088"/>
    </mc:Choice>
    <mc:Fallback xmlns="">
      <p:transition xmlns:p14="http://schemas.microsoft.com/office/powerpoint/2010/main" spd="slow" advTm="16088"/>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経歴</a:t>
            </a:r>
            <a:endParaRPr kumimoji="1" lang="ja-JP" altLang="en-US" sz="4000" dirty="0">
              <a:latin typeface="Arial"/>
              <a:cs typeface="Arial"/>
            </a:endParaRPr>
          </a:p>
        </p:txBody>
      </p:sp>
      <p:sp>
        <p:nvSpPr>
          <p:cNvPr id="4" name="テキスト ボックス 3"/>
          <p:cNvSpPr txBox="1"/>
          <p:nvPr/>
        </p:nvSpPr>
        <p:spPr>
          <a:xfrm>
            <a:off x="769281" y="1206579"/>
            <a:ext cx="8346953" cy="4955203"/>
          </a:xfrm>
          <a:prstGeom prst="rect">
            <a:avLst/>
          </a:prstGeom>
          <a:noFill/>
        </p:spPr>
        <p:txBody>
          <a:bodyPr wrap="square" rtlCol="0">
            <a:spAutoFit/>
          </a:bodyPr>
          <a:lstStyle/>
          <a:p>
            <a:pPr>
              <a:spcBef>
                <a:spcPts val="1200"/>
              </a:spcBef>
            </a:pPr>
            <a:r>
              <a:rPr kumimoji="1" lang="en-US" altLang="ja-JP" sz="2400" b="1" dirty="0" smtClean="0">
                <a:latin typeface="Arial"/>
                <a:cs typeface="Arial"/>
              </a:rPr>
              <a:t>1978.9.26 </a:t>
            </a:r>
            <a:r>
              <a:rPr kumimoji="1" lang="ja-JP" altLang="en-US" sz="2400" b="1" dirty="0" smtClean="0">
                <a:latin typeface="Arial"/>
                <a:cs typeface="Arial"/>
              </a:rPr>
              <a:t>生まれ　</a:t>
            </a:r>
            <a:r>
              <a:rPr lang="en-US" altLang="ja-JP" sz="2400" b="1" dirty="0" smtClean="0">
                <a:latin typeface="Arial"/>
                <a:cs typeface="Arial"/>
              </a:rPr>
              <a:t>35</a:t>
            </a:r>
            <a:r>
              <a:rPr lang="ja-JP" altLang="en-US" sz="2400" b="1" dirty="0" smtClean="0">
                <a:latin typeface="Arial"/>
                <a:cs typeface="Arial"/>
              </a:rPr>
              <a:t>歳</a:t>
            </a:r>
            <a:endParaRPr kumimoji="1" lang="en-US" altLang="ja-JP" sz="2400" b="1" dirty="0" smtClean="0">
              <a:latin typeface="Arial"/>
              <a:cs typeface="Arial"/>
            </a:endParaRPr>
          </a:p>
          <a:p>
            <a:pPr>
              <a:spcBef>
                <a:spcPts val="1200"/>
              </a:spcBef>
            </a:pPr>
            <a:endParaRPr lang="en-US" altLang="ja-JP" sz="800" b="1" dirty="0">
              <a:latin typeface="Arial"/>
              <a:cs typeface="Arial"/>
            </a:endParaRPr>
          </a:p>
          <a:p>
            <a:pPr>
              <a:spcBef>
                <a:spcPts val="1200"/>
              </a:spcBef>
            </a:pPr>
            <a:r>
              <a:rPr kumimoji="1" lang="en-US" altLang="ja-JP" sz="2400" b="1" dirty="0" smtClean="0">
                <a:latin typeface="Arial"/>
                <a:cs typeface="Arial"/>
              </a:rPr>
              <a:t>2004.3 </a:t>
            </a:r>
            <a:r>
              <a:rPr kumimoji="1" lang="ja-JP" altLang="en-US" sz="2400" b="1" dirty="0" smtClean="0">
                <a:latin typeface="Arial"/>
                <a:cs typeface="Arial"/>
              </a:rPr>
              <a:t>東北大学大学院</a:t>
            </a:r>
            <a:r>
              <a:rPr kumimoji="1" lang="en-US" altLang="ja-JP" sz="2400" b="1" dirty="0" smtClean="0">
                <a:latin typeface="Arial"/>
                <a:cs typeface="Arial"/>
              </a:rPr>
              <a:t> </a:t>
            </a:r>
            <a:r>
              <a:rPr kumimoji="1" lang="ja-JP" altLang="en-US" sz="2400" b="1" dirty="0" smtClean="0">
                <a:latin typeface="Arial"/>
                <a:cs typeface="Arial"/>
              </a:rPr>
              <a:t>理学研究科</a:t>
            </a:r>
            <a:r>
              <a:rPr kumimoji="1" lang="en-US" altLang="ja-JP" sz="2400" b="1" dirty="0" smtClean="0">
                <a:latin typeface="Arial"/>
                <a:cs typeface="Arial"/>
              </a:rPr>
              <a:t> </a:t>
            </a:r>
            <a:r>
              <a:rPr kumimoji="1" lang="ja-JP" altLang="en-US" sz="2400" b="1" dirty="0" smtClean="0">
                <a:latin typeface="Arial"/>
                <a:cs typeface="Arial"/>
              </a:rPr>
              <a:t>修士課程</a:t>
            </a:r>
            <a:r>
              <a:rPr kumimoji="1" lang="en-US" altLang="ja-JP" sz="2400" b="1" dirty="0" smtClean="0">
                <a:latin typeface="Arial"/>
                <a:cs typeface="Arial"/>
              </a:rPr>
              <a:t> </a:t>
            </a:r>
            <a:r>
              <a:rPr lang="ja-JP" altLang="en-US" sz="2400" b="1" dirty="0" smtClean="0">
                <a:latin typeface="Arial"/>
                <a:cs typeface="Arial"/>
              </a:rPr>
              <a:t>修了</a:t>
            </a:r>
            <a:endParaRPr lang="en-US" altLang="ja-JP" sz="2400" dirty="0" smtClean="0">
              <a:latin typeface="Arial"/>
              <a:cs typeface="Arial"/>
            </a:endParaRPr>
          </a:p>
          <a:p>
            <a:pPr>
              <a:spcBef>
                <a:spcPts val="1200"/>
              </a:spcBef>
            </a:pPr>
            <a:r>
              <a:rPr lang="en-US" altLang="ja-JP" sz="2400" b="1" dirty="0" smtClean="0">
                <a:latin typeface="Arial"/>
                <a:cs typeface="Arial"/>
              </a:rPr>
              <a:t>            </a:t>
            </a:r>
            <a:r>
              <a:rPr lang="ja-JP" altLang="en-US" sz="2400" b="1" dirty="0" smtClean="0">
                <a:latin typeface="Arial"/>
                <a:cs typeface="Arial"/>
              </a:rPr>
              <a:t>金属材料研究所</a:t>
            </a:r>
            <a:r>
              <a:rPr lang="en-US" altLang="ja-JP" sz="2400" b="1" dirty="0" smtClean="0">
                <a:latin typeface="Arial"/>
                <a:cs typeface="Arial"/>
              </a:rPr>
              <a:t> </a:t>
            </a:r>
            <a:r>
              <a:rPr lang="ja-JP" altLang="en-US" sz="2400" b="1" dirty="0" smtClean="0">
                <a:latin typeface="Arial"/>
                <a:cs typeface="Arial"/>
              </a:rPr>
              <a:t>小林</a:t>
            </a:r>
            <a:r>
              <a:rPr lang="en-US" altLang="ja-JP" sz="2400" b="1" dirty="0" smtClean="0">
                <a:latin typeface="Arial"/>
                <a:cs typeface="Arial"/>
              </a:rPr>
              <a:t>(</a:t>
            </a:r>
            <a:r>
              <a:rPr lang="ja-JP" altLang="en-US" sz="2400" b="1" dirty="0" smtClean="0">
                <a:latin typeface="Arial"/>
                <a:cs typeface="Arial"/>
              </a:rPr>
              <a:t>典男</a:t>
            </a:r>
            <a:r>
              <a:rPr lang="en-US" altLang="ja-JP" sz="2400" b="1" dirty="0" smtClean="0">
                <a:latin typeface="Arial"/>
                <a:cs typeface="Arial"/>
              </a:rPr>
              <a:t>)</a:t>
            </a:r>
            <a:r>
              <a:rPr lang="ja-JP" altLang="en-US" sz="2400" b="1" dirty="0" smtClean="0">
                <a:latin typeface="Arial"/>
                <a:cs typeface="Arial"/>
              </a:rPr>
              <a:t>研究室で物性研究に従事</a:t>
            </a:r>
            <a:endParaRPr lang="en-US" altLang="ja-JP" sz="2400" b="1" dirty="0" smtClean="0">
              <a:latin typeface="Arial"/>
              <a:cs typeface="Arial"/>
            </a:endParaRPr>
          </a:p>
          <a:p>
            <a:pPr>
              <a:spcBef>
                <a:spcPts val="1200"/>
              </a:spcBef>
            </a:pPr>
            <a:r>
              <a:rPr lang="ja-JP" altLang="en-US" sz="2400" b="1" dirty="0" smtClean="0">
                <a:latin typeface="Arial"/>
                <a:cs typeface="Arial"/>
              </a:rPr>
              <a:t>　　　　　修士論文「有機導体の赤外反射スペクトル」</a:t>
            </a:r>
            <a:endParaRPr lang="en-US" altLang="ja-JP" sz="2400" b="1" dirty="0" smtClean="0">
              <a:latin typeface="Arial"/>
              <a:cs typeface="Arial"/>
            </a:endParaRPr>
          </a:p>
          <a:p>
            <a:pPr>
              <a:spcBef>
                <a:spcPts val="1200"/>
              </a:spcBef>
            </a:pPr>
            <a:endParaRPr lang="en-US" altLang="ja-JP" sz="800" b="1" dirty="0">
              <a:latin typeface="Arial"/>
              <a:cs typeface="Arial"/>
            </a:endParaRPr>
          </a:p>
          <a:p>
            <a:pPr>
              <a:spcBef>
                <a:spcPts val="1200"/>
              </a:spcBef>
            </a:pPr>
            <a:r>
              <a:rPr lang="en-US" altLang="ja-JP" sz="2400" b="1" dirty="0" smtClean="0">
                <a:latin typeface="Arial"/>
                <a:cs typeface="Arial"/>
              </a:rPr>
              <a:t>2004.4 </a:t>
            </a:r>
            <a:r>
              <a:rPr lang="ja-JP" altLang="en-US" sz="2400" b="1" dirty="0" smtClean="0">
                <a:latin typeface="Arial"/>
                <a:cs typeface="Arial"/>
              </a:rPr>
              <a:t>東京大学物性研究所</a:t>
            </a:r>
            <a:r>
              <a:rPr lang="en-US" altLang="ja-JP" sz="2400" b="1" dirty="0" smtClean="0">
                <a:latin typeface="Arial"/>
                <a:cs typeface="Arial"/>
              </a:rPr>
              <a:t> </a:t>
            </a:r>
            <a:r>
              <a:rPr lang="ja-JP" altLang="en-US" sz="2400" b="1" dirty="0" smtClean="0">
                <a:latin typeface="Arial"/>
                <a:cs typeface="Arial"/>
              </a:rPr>
              <a:t>軌道放射物性研究施設</a:t>
            </a:r>
            <a:r>
              <a:rPr lang="en-US" altLang="ja-JP" sz="2400" b="1" dirty="0" smtClean="0">
                <a:latin typeface="Arial"/>
                <a:cs typeface="Arial"/>
              </a:rPr>
              <a:t> </a:t>
            </a:r>
            <a:r>
              <a:rPr lang="ja-JP" altLang="en-US" sz="2400" b="1" dirty="0" smtClean="0">
                <a:latin typeface="Arial"/>
                <a:cs typeface="Arial"/>
              </a:rPr>
              <a:t>着任</a:t>
            </a:r>
            <a:endParaRPr lang="en-US" altLang="ja-JP" sz="2400" dirty="0" smtClean="0">
              <a:latin typeface="Arial"/>
              <a:cs typeface="Arial"/>
            </a:endParaRPr>
          </a:p>
          <a:p>
            <a:pPr>
              <a:spcBef>
                <a:spcPts val="1200"/>
              </a:spcBef>
            </a:pPr>
            <a:r>
              <a:rPr lang="ja-JP" altLang="en-US" sz="2400" b="1" dirty="0" smtClean="0">
                <a:latin typeface="Arial"/>
                <a:cs typeface="Arial"/>
              </a:rPr>
              <a:t>　　　　　中村研究室で放射光源加速器の開発に従事</a:t>
            </a:r>
            <a:endParaRPr lang="en-US" altLang="ja-JP" sz="2400" b="1" dirty="0" smtClean="0">
              <a:latin typeface="Arial"/>
              <a:cs typeface="Arial"/>
            </a:endParaRPr>
          </a:p>
          <a:p>
            <a:pPr>
              <a:spcBef>
                <a:spcPts val="1200"/>
              </a:spcBef>
            </a:pPr>
            <a:endParaRPr lang="en-US" altLang="ja-JP" sz="800" b="1" dirty="0">
              <a:latin typeface="Arial"/>
              <a:cs typeface="Arial"/>
            </a:endParaRPr>
          </a:p>
          <a:p>
            <a:pPr>
              <a:spcBef>
                <a:spcPts val="1200"/>
              </a:spcBef>
            </a:pPr>
            <a:r>
              <a:rPr lang="en-US" altLang="ja-JP" sz="2400" b="1" dirty="0" smtClean="0">
                <a:latin typeface="Arial"/>
                <a:cs typeface="Arial"/>
              </a:rPr>
              <a:t>2011.4 </a:t>
            </a:r>
            <a:r>
              <a:rPr lang="ja-JP" altLang="en-US" sz="2400" b="1" dirty="0" smtClean="0">
                <a:latin typeface="Arial"/>
                <a:cs typeface="Arial"/>
              </a:rPr>
              <a:t>同</a:t>
            </a:r>
            <a:r>
              <a:rPr lang="en-US" altLang="ja-JP" sz="2400" b="1" dirty="0" smtClean="0">
                <a:latin typeface="Arial"/>
                <a:cs typeface="Arial"/>
              </a:rPr>
              <a:t> </a:t>
            </a:r>
            <a:r>
              <a:rPr lang="ja-JP" altLang="en-US" sz="2400" b="1" dirty="0" smtClean="0">
                <a:latin typeface="Arial"/>
                <a:cs typeface="Arial"/>
              </a:rPr>
              <a:t>先端分光研究部門</a:t>
            </a:r>
            <a:r>
              <a:rPr lang="en-US" altLang="ja-JP" sz="2400" b="1" dirty="0" smtClean="0">
                <a:latin typeface="Arial"/>
                <a:cs typeface="Arial"/>
              </a:rPr>
              <a:t> </a:t>
            </a:r>
            <a:r>
              <a:rPr lang="ja-JP" altLang="en-US" sz="2400" b="1" dirty="0" smtClean="0">
                <a:latin typeface="Arial"/>
                <a:cs typeface="Arial"/>
              </a:rPr>
              <a:t>異動</a:t>
            </a:r>
            <a:endParaRPr lang="en-US" altLang="ja-JP" sz="2400" b="1" dirty="0" smtClean="0">
              <a:latin typeface="Arial"/>
              <a:cs typeface="Arial"/>
            </a:endParaRPr>
          </a:p>
          <a:p>
            <a:pPr>
              <a:spcBef>
                <a:spcPts val="1200"/>
              </a:spcBef>
            </a:pPr>
            <a:r>
              <a:rPr lang="ja-JP" altLang="en-US" sz="2400" b="1" dirty="0" smtClean="0">
                <a:latin typeface="Arial"/>
                <a:cs typeface="Arial"/>
              </a:rPr>
              <a:t>　　　　　小林研究室でレーザーの開発に従事</a:t>
            </a:r>
            <a:endParaRPr lang="en-US" altLang="ja-JP" sz="2400" b="1" dirty="0" smtClean="0">
              <a:latin typeface="Arial"/>
              <a:cs typeface="Arial"/>
            </a:endParaRPr>
          </a:p>
        </p:txBody>
      </p:sp>
    </p:spTree>
    <p:extLst>
      <p:ext uri="{BB962C8B-B14F-4D97-AF65-F5344CB8AC3E}">
        <p14:creationId xmlns:p14="http://schemas.microsoft.com/office/powerpoint/2010/main" val="1198109553"/>
      </p:ext>
    </p:extLst>
  </p:cSld>
  <p:clrMapOvr>
    <a:masterClrMapping/>
  </p:clrMapOvr>
  <mc:AlternateContent xmlns:mc="http://schemas.openxmlformats.org/markup-compatibility/2006" xmlns:p14="http://schemas.microsoft.com/office/powerpoint/2010/main">
    <mc:Choice Requires="p14">
      <p:transition spd="slow" p14:dur="2000" advTm="10839"/>
    </mc:Choice>
    <mc:Fallback xmlns="">
      <p:transition xmlns:p14="http://schemas.microsoft.com/office/powerpoint/2010/main" spd="slow" advTm="10839"/>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95300" y="-76200"/>
            <a:ext cx="8915400" cy="1143000"/>
          </a:xfrm>
        </p:spPr>
        <p:txBody>
          <a:bodyPr/>
          <a:lstStyle/>
          <a:p>
            <a:r>
              <a:rPr lang="ja-JP" altLang="en-US" sz="4000" dirty="0" smtClean="0"/>
              <a:t>高確定</a:t>
            </a:r>
            <a:r>
              <a:rPr lang="en-US" altLang="ja-JP" sz="4000" dirty="0" smtClean="0"/>
              <a:t>•</a:t>
            </a:r>
            <a:r>
              <a:rPr lang="ja-JP" altLang="en-US" sz="4000" dirty="0" smtClean="0"/>
              <a:t>高信頼アーキテクチャ</a:t>
            </a:r>
            <a:endParaRPr lang="ja-JP" altLang="en-US" sz="4000" dirty="0"/>
          </a:p>
        </p:txBody>
      </p:sp>
      <p:sp>
        <p:nvSpPr>
          <p:cNvPr id="154629" name="Line 5"/>
          <p:cNvSpPr>
            <a:spLocks noChangeShapeType="1"/>
          </p:cNvSpPr>
          <p:nvPr/>
        </p:nvSpPr>
        <p:spPr bwMode="auto">
          <a:xfrm flipH="1" flipV="1">
            <a:off x="1673096" y="1476407"/>
            <a:ext cx="1588" cy="48006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54630" name="Line 6"/>
          <p:cNvSpPr>
            <a:spLocks noChangeShapeType="1"/>
          </p:cNvSpPr>
          <p:nvPr/>
        </p:nvSpPr>
        <p:spPr bwMode="auto">
          <a:xfrm flipV="1">
            <a:off x="1673096" y="6277007"/>
            <a:ext cx="7427618"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54631" name="Text Box 7"/>
          <p:cNvSpPr txBox="1">
            <a:spLocks noChangeArrowheads="1"/>
          </p:cNvSpPr>
          <p:nvPr/>
        </p:nvSpPr>
        <p:spPr bwMode="auto">
          <a:xfrm>
            <a:off x="1138109" y="3076607"/>
            <a:ext cx="4587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r>
              <a:rPr lang="ja-JP" altLang="en-US" sz="1800" b="1"/>
              <a:t>確定性・信頼性</a:t>
            </a:r>
          </a:p>
        </p:txBody>
      </p:sp>
      <p:sp>
        <p:nvSpPr>
          <p:cNvPr id="154632" name="Rectangle 8"/>
          <p:cNvSpPr>
            <a:spLocks noChangeArrowheads="1"/>
          </p:cNvSpPr>
          <p:nvPr/>
        </p:nvSpPr>
        <p:spPr bwMode="auto">
          <a:xfrm>
            <a:off x="1673096" y="4676807"/>
            <a:ext cx="7427618" cy="1600200"/>
          </a:xfrm>
          <a:prstGeom prst="rect">
            <a:avLst/>
          </a:prstGeom>
          <a:solidFill>
            <a:srgbClr val="0000FF">
              <a:alpha val="39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54633" name="Rectangle 9"/>
          <p:cNvSpPr>
            <a:spLocks noChangeArrowheads="1"/>
          </p:cNvSpPr>
          <p:nvPr/>
        </p:nvSpPr>
        <p:spPr bwMode="auto">
          <a:xfrm>
            <a:off x="1673096" y="3076607"/>
            <a:ext cx="7427618" cy="1600200"/>
          </a:xfrm>
          <a:prstGeom prst="rect">
            <a:avLst/>
          </a:prstGeom>
          <a:solidFill>
            <a:srgbClr val="00FF00">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54634" name="Rectangle 10"/>
          <p:cNvSpPr>
            <a:spLocks noChangeArrowheads="1"/>
          </p:cNvSpPr>
          <p:nvPr/>
        </p:nvSpPr>
        <p:spPr bwMode="auto">
          <a:xfrm>
            <a:off x="1673096" y="1476407"/>
            <a:ext cx="7427618" cy="1600200"/>
          </a:xfrm>
          <a:prstGeom prst="rect">
            <a:avLst/>
          </a:prstGeom>
          <a:solidFill>
            <a:srgbClr val="FF0000">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54635" name="Text Box 11"/>
          <p:cNvSpPr txBox="1">
            <a:spLocks noChangeArrowheads="1"/>
          </p:cNvSpPr>
          <p:nvPr/>
        </p:nvSpPr>
        <p:spPr bwMode="auto">
          <a:xfrm>
            <a:off x="530096" y="1398620"/>
            <a:ext cx="1371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ja-JP" altLang="en-US" sz="1200" b="1"/>
              <a:t>ハードウェア　　　　</a:t>
            </a:r>
            <a:r>
              <a:rPr lang="en-US" altLang="ja-JP" sz="1200" b="1"/>
              <a:t>      </a:t>
            </a:r>
            <a:r>
              <a:rPr lang="ja-JP" altLang="en-US" sz="1200" b="1"/>
              <a:t>タイミング　　　　</a:t>
            </a:r>
            <a:r>
              <a:rPr lang="en-US" altLang="ja-JP" sz="1200" b="1"/>
              <a:t>       </a:t>
            </a:r>
            <a:r>
              <a:rPr lang="ja-JP" altLang="en-US" sz="1200" b="1"/>
              <a:t>　</a:t>
            </a:r>
            <a:r>
              <a:rPr lang="en-US" altLang="ja-JP" sz="1200" b="1"/>
              <a:t>(</a:t>
            </a:r>
            <a:r>
              <a:rPr lang="ja-JP" altLang="en-US" sz="1200" b="1"/>
              <a:t>精度高</a:t>
            </a:r>
            <a:r>
              <a:rPr lang="en-US" altLang="ja-JP" sz="1200" b="1"/>
              <a:t>)</a:t>
            </a:r>
          </a:p>
        </p:txBody>
      </p:sp>
      <p:sp>
        <p:nvSpPr>
          <p:cNvPr id="154636" name="Text Box 12"/>
          <p:cNvSpPr txBox="1">
            <a:spLocks noChangeArrowheads="1"/>
          </p:cNvSpPr>
          <p:nvPr/>
        </p:nvSpPr>
        <p:spPr bwMode="auto">
          <a:xfrm>
            <a:off x="530096" y="5548345"/>
            <a:ext cx="1447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ja-JP" altLang="en-US" sz="1200" b="1"/>
              <a:t>ソフトウェア　　　</a:t>
            </a:r>
            <a:r>
              <a:rPr lang="en-US" altLang="ja-JP" sz="1200" b="1"/>
              <a:t>       </a:t>
            </a:r>
            <a:r>
              <a:rPr lang="ja-JP" altLang="en-US" sz="1200" b="1"/>
              <a:t>　　　</a:t>
            </a:r>
            <a:r>
              <a:rPr lang="en-US" altLang="ja-JP" sz="1200" b="1"/>
              <a:t> </a:t>
            </a:r>
            <a:r>
              <a:rPr lang="ja-JP" altLang="en-US" sz="1200" b="1"/>
              <a:t>タイミング　　　　</a:t>
            </a:r>
            <a:r>
              <a:rPr lang="en-US" altLang="ja-JP" sz="1200" b="1"/>
              <a:t>       </a:t>
            </a:r>
            <a:r>
              <a:rPr lang="ja-JP" altLang="en-US" sz="1200" b="1"/>
              <a:t>　　　</a:t>
            </a:r>
            <a:r>
              <a:rPr lang="en-US" altLang="ja-JP" sz="1200" b="1"/>
              <a:t>(</a:t>
            </a:r>
            <a:r>
              <a:rPr lang="ja-JP" altLang="en-US" sz="1200" b="1"/>
              <a:t>精度低</a:t>
            </a:r>
            <a:r>
              <a:rPr lang="en-US" altLang="ja-JP" sz="1200" b="1"/>
              <a:t>)</a:t>
            </a:r>
          </a:p>
        </p:txBody>
      </p:sp>
      <p:sp>
        <p:nvSpPr>
          <p:cNvPr id="154637" name="Text Box 13"/>
          <p:cNvSpPr txBox="1">
            <a:spLocks noChangeArrowheads="1"/>
          </p:cNvSpPr>
          <p:nvPr/>
        </p:nvSpPr>
        <p:spPr bwMode="auto">
          <a:xfrm>
            <a:off x="1749296" y="5072940"/>
            <a:ext cx="1752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ja-JP" altLang="en-US" sz="1400" b="1" dirty="0"/>
              <a:t>汎用</a:t>
            </a:r>
            <a:r>
              <a:rPr lang="en-US" altLang="ja-JP" sz="1400" b="1" dirty="0"/>
              <a:t>OS</a:t>
            </a:r>
            <a:r>
              <a:rPr lang="ja-JP" altLang="en-US" sz="1400" b="1" dirty="0"/>
              <a:t>　　　　</a:t>
            </a:r>
            <a:r>
              <a:rPr lang="ja-JP" altLang="en-US" sz="1400" b="1" dirty="0" smtClean="0"/>
              <a:t>　</a:t>
            </a:r>
            <a:r>
              <a:rPr lang="ja-JP" altLang="en-US" sz="1400" b="1" dirty="0"/>
              <a:t>　</a:t>
            </a:r>
            <a:r>
              <a:rPr lang="en-US" altLang="ja-JP" sz="1400" b="1" dirty="0"/>
              <a:t>(Win, Linux)</a:t>
            </a:r>
          </a:p>
          <a:p>
            <a:pPr algn="ctr"/>
            <a:r>
              <a:rPr lang="en-US" altLang="ja-JP" sz="1400" b="1" dirty="0"/>
              <a:t>+</a:t>
            </a:r>
          </a:p>
          <a:p>
            <a:pPr algn="ctr"/>
            <a:r>
              <a:rPr lang="en-US" altLang="ja-JP" sz="1400" b="1" dirty="0"/>
              <a:t>PC </a:t>
            </a:r>
          </a:p>
        </p:txBody>
      </p:sp>
      <p:sp>
        <p:nvSpPr>
          <p:cNvPr id="154638" name="Text Box 14"/>
          <p:cNvSpPr txBox="1">
            <a:spLocks noChangeArrowheads="1"/>
          </p:cNvSpPr>
          <p:nvPr/>
        </p:nvSpPr>
        <p:spPr bwMode="auto">
          <a:xfrm>
            <a:off x="1749296" y="3347462"/>
            <a:ext cx="1752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ja-JP" altLang="en-US" sz="1400" b="1" dirty="0"/>
              <a:t>リアルタイム</a:t>
            </a:r>
            <a:r>
              <a:rPr lang="en-US" altLang="ja-JP" sz="1400" b="1" dirty="0"/>
              <a:t>OS</a:t>
            </a:r>
            <a:r>
              <a:rPr lang="ja-JP" altLang="en-US" sz="1400" b="1" dirty="0"/>
              <a:t>　</a:t>
            </a:r>
            <a:r>
              <a:rPr lang="en-US" altLang="ja-JP" sz="1400" b="1" dirty="0"/>
              <a:t>(</a:t>
            </a:r>
            <a:r>
              <a:rPr lang="en-US" altLang="ja-JP" sz="1400" b="1" dirty="0" err="1"/>
              <a:t>VxWorks</a:t>
            </a:r>
            <a:r>
              <a:rPr lang="en-US" altLang="ja-JP" sz="1400" b="1" dirty="0"/>
              <a:t> </a:t>
            </a:r>
            <a:r>
              <a:rPr lang="en-US" altLang="ja-JP" sz="1400" b="1" dirty="0" err="1"/>
              <a:t>etc</a:t>
            </a:r>
            <a:r>
              <a:rPr lang="en-US" altLang="ja-JP" sz="1400" b="1" dirty="0"/>
              <a:t>)</a:t>
            </a:r>
          </a:p>
          <a:p>
            <a:pPr algn="ctr"/>
            <a:r>
              <a:rPr lang="en-US" altLang="ja-JP" sz="1400" b="1" dirty="0"/>
              <a:t>+</a:t>
            </a:r>
          </a:p>
          <a:p>
            <a:pPr algn="ctr"/>
            <a:r>
              <a:rPr lang="ja-JP" altLang="en-US" sz="1400" b="1" dirty="0"/>
              <a:t>工業用バス</a:t>
            </a:r>
            <a:r>
              <a:rPr lang="en-US" altLang="ja-JP" sz="1400" b="1" dirty="0"/>
              <a:t> </a:t>
            </a:r>
            <a:r>
              <a:rPr lang="ja-JP" altLang="en-US" sz="1400" b="1" dirty="0"/>
              <a:t>　</a:t>
            </a:r>
            <a:r>
              <a:rPr lang="en-US" altLang="ja-JP" sz="1400" b="1" dirty="0" smtClean="0"/>
              <a:t> </a:t>
            </a:r>
            <a:r>
              <a:rPr lang="ja-JP" altLang="en-US" sz="1400" b="1" dirty="0"/>
              <a:t>　</a:t>
            </a:r>
            <a:r>
              <a:rPr lang="en-US" altLang="ja-JP" sz="1400" b="1" dirty="0" smtClean="0"/>
              <a:t>((PXI)</a:t>
            </a:r>
            <a:endParaRPr lang="en-US" altLang="ja-JP" sz="1400" b="1" dirty="0"/>
          </a:p>
        </p:txBody>
      </p:sp>
      <p:sp>
        <p:nvSpPr>
          <p:cNvPr id="154639" name="Text Box 15"/>
          <p:cNvSpPr txBox="1">
            <a:spLocks noChangeArrowheads="1"/>
          </p:cNvSpPr>
          <p:nvPr/>
        </p:nvSpPr>
        <p:spPr bwMode="auto">
          <a:xfrm>
            <a:off x="1749296" y="2086007"/>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ja-JP" sz="2000" b="1" dirty="0"/>
              <a:t>FPGA</a:t>
            </a:r>
          </a:p>
        </p:txBody>
      </p:sp>
      <p:sp>
        <p:nvSpPr>
          <p:cNvPr id="154640" name="Text Box 16"/>
          <p:cNvSpPr txBox="1">
            <a:spLocks noChangeArrowheads="1"/>
          </p:cNvSpPr>
          <p:nvPr/>
        </p:nvSpPr>
        <p:spPr bwMode="auto">
          <a:xfrm>
            <a:off x="3578095" y="4843495"/>
            <a:ext cx="531384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sz="1600" b="1" dirty="0"/>
              <a:t>○</a:t>
            </a:r>
            <a:r>
              <a:rPr lang="ja-JP" altLang="en-US" sz="1600" b="1" dirty="0"/>
              <a:t>システムの開発・操作しやすい。</a:t>
            </a:r>
            <a:endParaRPr lang="en-US" altLang="ja-JP" sz="1600" b="1" dirty="0"/>
          </a:p>
          <a:p>
            <a:r>
              <a:rPr lang="en-US" altLang="ja-JP" sz="1600" b="1" dirty="0"/>
              <a:t>×m</a:t>
            </a:r>
            <a:r>
              <a:rPr lang="ja-JP" altLang="en-US" sz="1600" b="1" dirty="0"/>
              <a:t>秒の精度</a:t>
            </a:r>
            <a:r>
              <a:rPr lang="en-US" altLang="ja-JP" sz="1600" b="1" dirty="0"/>
              <a:t>(</a:t>
            </a:r>
            <a:r>
              <a:rPr lang="ja-JP" altLang="en-US" sz="1600" b="1" dirty="0"/>
              <a:t>重要でないタスクの優先実行、バックグランドあり、割り込みを許す</a:t>
            </a:r>
            <a:r>
              <a:rPr lang="en-US" altLang="ja-JP" sz="1600" b="1" dirty="0"/>
              <a:t>)</a:t>
            </a:r>
          </a:p>
          <a:p>
            <a:r>
              <a:rPr lang="en-US" altLang="ja-JP" sz="1600" b="1" dirty="0"/>
              <a:t>×</a:t>
            </a:r>
            <a:r>
              <a:rPr lang="ja-JP" altLang="en-US" sz="1600" b="1" dirty="0"/>
              <a:t>長期的な起動に対して不安定。</a:t>
            </a:r>
            <a:endParaRPr lang="en-US" altLang="ja-JP" sz="1600" b="1" dirty="0"/>
          </a:p>
          <a:p>
            <a:r>
              <a:rPr lang="ja-JP" altLang="en-US" sz="1600" b="1" dirty="0"/>
              <a:t>使用例</a:t>
            </a:r>
            <a:r>
              <a:rPr lang="en-US" altLang="ja-JP" sz="1600" b="1" dirty="0"/>
              <a:t>) </a:t>
            </a:r>
            <a:r>
              <a:rPr lang="ja-JP" altLang="en-US" sz="1600" b="1" dirty="0"/>
              <a:t>短時間データ収録、計測器制御など。</a:t>
            </a:r>
          </a:p>
        </p:txBody>
      </p:sp>
      <p:sp>
        <p:nvSpPr>
          <p:cNvPr id="154641" name="Text Box 17"/>
          <p:cNvSpPr txBox="1">
            <a:spLocks noChangeArrowheads="1"/>
          </p:cNvSpPr>
          <p:nvPr/>
        </p:nvSpPr>
        <p:spPr bwMode="auto">
          <a:xfrm>
            <a:off x="3578096" y="3229007"/>
            <a:ext cx="531384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sz="1600" b="1" dirty="0"/>
              <a:t>○μ</a:t>
            </a:r>
            <a:r>
              <a:rPr lang="ja-JP" altLang="en-US" sz="1600" b="1" dirty="0"/>
              <a:t>秒の精度</a:t>
            </a:r>
            <a:r>
              <a:rPr lang="en-US" altLang="ja-JP" sz="1600" b="1" dirty="0"/>
              <a:t> (</a:t>
            </a:r>
            <a:r>
              <a:rPr lang="ja-JP" altLang="en-US" sz="1600" b="1" dirty="0"/>
              <a:t>重要なタスクを優先実行、全タスクを直接制御、割り込み禁止</a:t>
            </a:r>
            <a:r>
              <a:rPr lang="en-US" altLang="ja-JP" sz="1600" b="1" dirty="0"/>
              <a:t>)</a:t>
            </a:r>
          </a:p>
          <a:p>
            <a:r>
              <a:rPr lang="en-US" altLang="ja-JP" sz="1600" b="1" dirty="0"/>
              <a:t>○</a:t>
            </a:r>
            <a:r>
              <a:rPr lang="ja-JP" altLang="en-US" sz="1600" b="1" dirty="0"/>
              <a:t>長期的な動作に対して安定</a:t>
            </a:r>
            <a:endParaRPr lang="en-US" altLang="ja-JP" sz="1600" b="1" dirty="0"/>
          </a:p>
          <a:p>
            <a:r>
              <a:rPr lang="en-US" altLang="ja-JP" sz="1600" b="1" dirty="0"/>
              <a:t>×</a:t>
            </a:r>
            <a:r>
              <a:rPr lang="ja-JP" altLang="en-US" sz="1600" b="1" dirty="0"/>
              <a:t>システム開発に時間とコストがかかる。</a:t>
            </a:r>
            <a:endParaRPr lang="en-US" altLang="ja-JP" sz="1600" b="1" dirty="0"/>
          </a:p>
          <a:p>
            <a:r>
              <a:rPr lang="ja-JP" altLang="en-US" sz="1600" b="1" dirty="0"/>
              <a:t>使用例</a:t>
            </a:r>
            <a:r>
              <a:rPr lang="en-US" altLang="ja-JP" sz="1600" b="1" dirty="0"/>
              <a:t>) </a:t>
            </a:r>
            <a:r>
              <a:rPr lang="ja-JP" altLang="en-US" sz="1600" b="1" dirty="0"/>
              <a:t>安全装置のイベント応答、製品の長時間耐久テスト</a:t>
            </a:r>
          </a:p>
        </p:txBody>
      </p:sp>
      <p:sp>
        <p:nvSpPr>
          <p:cNvPr id="154642" name="Text Box 18"/>
          <p:cNvSpPr txBox="1">
            <a:spLocks noChangeArrowheads="1"/>
          </p:cNvSpPr>
          <p:nvPr/>
        </p:nvSpPr>
        <p:spPr bwMode="auto">
          <a:xfrm>
            <a:off x="3578096" y="1662145"/>
            <a:ext cx="531384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sz="1600" b="1" dirty="0"/>
              <a:t>○n</a:t>
            </a:r>
            <a:r>
              <a:rPr lang="ja-JP" altLang="en-US" sz="1600" b="1" dirty="0"/>
              <a:t>秒の精度</a:t>
            </a:r>
            <a:r>
              <a:rPr lang="en-US" altLang="ja-JP" sz="1600" b="1" dirty="0"/>
              <a:t> (RTOS</a:t>
            </a:r>
            <a:r>
              <a:rPr lang="ja-JP" altLang="en-US" sz="1600" b="1" dirty="0"/>
              <a:t>のタスクスケジューリング機能</a:t>
            </a:r>
            <a:r>
              <a:rPr lang="en-US" altLang="ja-JP" sz="1600" b="1" dirty="0"/>
              <a:t>+</a:t>
            </a:r>
            <a:r>
              <a:rPr lang="ja-JP" altLang="en-US" sz="1600" b="1" dirty="0"/>
              <a:t>ハードウェアの制約なし</a:t>
            </a:r>
            <a:r>
              <a:rPr lang="en-US" altLang="ja-JP" sz="1600" b="1" dirty="0"/>
              <a:t>)</a:t>
            </a:r>
          </a:p>
          <a:p>
            <a:r>
              <a:rPr lang="en-US" altLang="ja-JP" sz="1600" b="1" dirty="0"/>
              <a:t>○</a:t>
            </a:r>
            <a:r>
              <a:rPr lang="ja-JP" altLang="en-US" sz="1600" b="1" dirty="0"/>
              <a:t>長期的な動作に対して安定。</a:t>
            </a:r>
            <a:endParaRPr lang="en-US" altLang="ja-JP" sz="1600" b="1" dirty="0"/>
          </a:p>
          <a:p>
            <a:r>
              <a:rPr lang="en-US" altLang="ja-JP" sz="1600" b="1" dirty="0"/>
              <a:t>○RTOS</a:t>
            </a:r>
            <a:r>
              <a:rPr lang="ja-JP" altLang="en-US" sz="1600" b="1" dirty="0"/>
              <a:t>よりシステムの開発に時間とコストがかからない。</a:t>
            </a:r>
            <a:endParaRPr lang="en-US" altLang="ja-JP" sz="1600" b="1" dirty="0"/>
          </a:p>
          <a:p>
            <a:r>
              <a:rPr lang="ja-JP" altLang="en-US" sz="1600" b="1" dirty="0"/>
              <a:t>使用例</a:t>
            </a:r>
            <a:r>
              <a:rPr lang="en-US" altLang="ja-JP" sz="1600" b="1" dirty="0"/>
              <a:t>) </a:t>
            </a:r>
            <a:r>
              <a:rPr lang="ja-JP" altLang="en-US" sz="1600" b="1" dirty="0"/>
              <a:t>組み込み</a:t>
            </a:r>
            <a:r>
              <a:rPr lang="en-US" altLang="ja-JP" sz="1600" b="1" dirty="0"/>
              <a:t>DUT</a:t>
            </a:r>
            <a:r>
              <a:rPr lang="ja-JP" altLang="en-US" sz="1600" b="1" dirty="0"/>
              <a:t>テスト</a:t>
            </a:r>
          </a:p>
        </p:txBody>
      </p:sp>
      <p:sp>
        <p:nvSpPr>
          <p:cNvPr id="2" name="上矢印 1"/>
          <p:cNvSpPr/>
          <p:nvPr/>
        </p:nvSpPr>
        <p:spPr>
          <a:xfrm>
            <a:off x="2348733" y="2701468"/>
            <a:ext cx="539339" cy="576414"/>
          </a:xfrm>
          <a:prstGeom prst="upArrow">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7930069"/>
      </p:ext>
    </p:extLst>
  </p:cSld>
  <p:clrMapOvr>
    <a:masterClrMapping/>
  </p:clrMapOvr>
  <mc:AlternateContent xmlns:mc="http://schemas.openxmlformats.org/markup-compatibility/2006" xmlns:p14="http://schemas.microsoft.com/office/powerpoint/2010/main">
    <mc:Choice Requires="p14">
      <p:transition spd="slow" p14:dur="2000" advTm="789"/>
    </mc:Choice>
    <mc:Fallback xmlns="">
      <p:transition xmlns:p14="http://schemas.microsoft.com/office/powerpoint/2010/main" spd="slow" advTm="789"/>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pPr defTabSz="914400" fontAlgn="base">
              <a:lnSpc>
                <a:spcPct val="90000"/>
              </a:lnSpc>
              <a:spcBef>
                <a:spcPct val="50000"/>
              </a:spcBef>
              <a:spcAft>
                <a:spcPct val="0"/>
              </a:spcAft>
            </a:pPr>
            <a:r>
              <a:rPr lang="en-US" altLang="ja-JP" sz="4000" dirty="0">
                <a:solidFill>
                  <a:srgbClr val="000000"/>
                </a:solidFill>
                <a:latin typeface="Arial" charset="0"/>
                <a:ea typeface="ＭＳ Ｐゴシック" charset="0"/>
                <a:cs typeface="ＭＳ Ｐゴシック" charset="0"/>
              </a:rPr>
              <a:t>Field Programmable Gate Array</a:t>
            </a:r>
          </a:p>
        </p:txBody>
      </p:sp>
      <p:pic>
        <p:nvPicPr>
          <p:cNvPr id="6" name="図 5"/>
          <p:cNvPicPr>
            <a:picLocks noChangeAspect="1"/>
          </p:cNvPicPr>
          <p:nvPr/>
        </p:nvPicPr>
        <p:blipFill rotWithShape="1">
          <a:blip r:embed="rId3"/>
          <a:srcRect r="61255"/>
          <a:stretch/>
        </p:blipFill>
        <p:spPr>
          <a:xfrm>
            <a:off x="6893190" y="1298315"/>
            <a:ext cx="2011547" cy="2511259"/>
          </a:xfrm>
          <a:prstGeom prst="rect">
            <a:avLst/>
          </a:prstGeom>
        </p:spPr>
      </p:pic>
      <p:pic>
        <p:nvPicPr>
          <p:cNvPr id="16" name="図 15"/>
          <p:cNvPicPr>
            <a:picLocks noChangeAspect="1"/>
          </p:cNvPicPr>
          <p:nvPr/>
        </p:nvPicPr>
        <p:blipFill rotWithShape="1">
          <a:blip r:embed="rId3"/>
          <a:srcRect l="39560" r="-1019"/>
          <a:stretch/>
        </p:blipFill>
        <p:spPr>
          <a:xfrm>
            <a:off x="6070439" y="3747614"/>
            <a:ext cx="3759607" cy="2958880"/>
          </a:xfrm>
          <a:prstGeom prst="rect">
            <a:avLst/>
          </a:prstGeom>
        </p:spPr>
      </p:pic>
      <p:sp>
        <p:nvSpPr>
          <p:cNvPr id="17" name="左矢印 16"/>
          <p:cNvSpPr/>
          <p:nvPr/>
        </p:nvSpPr>
        <p:spPr>
          <a:xfrm>
            <a:off x="4274466" y="2381661"/>
            <a:ext cx="1515889" cy="1088661"/>
          </a:xfrm>
          <a:prstGeom prst="lef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72" y="3718837"/>
            <a:ext cx="3426225" cy="285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図 14"/>
          <p:cNvPicPr>
            <a:picLocks noChangeAspect="1"/>
          </p:cNvPicPr>
          <p:nvPr/>
        </p:nvPicPr>
        <p:blipFill rotWithShape="1">
          <a:blip r:embed="rId5"/>
          <a:srcRect l="33767" t="24344" r="33272" b="24514"/>
          <a:stretch/>
        </p:blipFill>
        <p:spPr>
          <a:xfrm>
            <a:off x="1136743" y="1157011"/>
            <a:ext cx="2379342" cy="2330415"/>
          </a:xfrm>
          <a:prstGeom prst="rect">
            <a:avLst/>
          </a:prstGeom>
        </p:spPr>
      </p:pic>
      <p:sp>
        <p:nvSpPr>
          <p:cNvPr id="9" name="四角形吹き出し 8"/>
          <p:cNvSpPr/>
          <p:nvPr/>
        </p:nvSpPr>
        <p:spPr>
          <a:xfrm>
            <a:off x="612068" y="3809574"/>
            <a:ext cx="3456829" cy="2769209"/>
          </a:xfrm>
          <a:prstGeom prst="wedgeRectCallout">
            <a:avLst>
              <a:gd name="adj1" fmla="val 2933"/>
              <a:gd name="adj2" fmla="val -76731"/>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862216" y="1122806"/>
            <a:ext cx="2017586" cy="400110"/>
          </a:xfrm>
          <a:prstGeom prst="rect">
            <a:avLst/>
          </a:prstGeom>
          <a:noFill/>
        </p:spPr>
        <p:txBody>
          <a:bodyPr wrap="square" rtlCol="0">
            <a:spAutoFit/>
          </a:bodyPr>
          <a:lstStyle/>
          <a:p>
            <a:r>
              <a:rPr kumimoji="1" lang="en-US" altLang="ja-JP" sz="2000" dirty="0" err="1" smtClean="0">
                <a:latin typeface="Arial"/>
                <a:cs typeface="Arial"/>
              </a:rPr>
              <a:t>LabVIEW</a:t>
            </a:r>
            <a:r>
              <a:rPr kumimoji="1" lang="en-US" altLang="ja-JP" sz="2000" dirty="0" smtClean="0">
                <a:latin typeface="Arial"/>
                <a:cs typeface="Arial"/>
              </a:rPr>
              <a:t> FPGA</a:t>
            </a:r>
            <a:endParaRPr kumimoji="1" lang="ja-JP" altLang="en-US" sz="2000" dirty="0">
              <a:latin typeface="Arial"/>
              <a:cs typeface="Arial"/>
            </a:endParaRPr>
          </a:p>
        </p:txBody>
      </p:sp>
      <p:sp>
        <p:nvSpPr>
          <p:cNvPr id="3" name="テキスト ボックス 2"/>
          <p:cNvSpPr txBox="1"/>
          <p:nvPr/>
        </p:nvSpPr>
        <p:spPr>
          <a:xfrm>
            <a:off x="4274466" y="1432292"/>
            <a:ext cx="1796515" cy="923330"/>
          </a:xfrm>
          <a:prstGeom prst="rect">
            <a:avLst/>
          </a:prstGeom>
          <a:noFill/>
        </p:spPr>
        <p:txBody>
          <a:bodyPr wrap="square" rtlCol="0">
            <a:spAutoFit/>
          </a:bodyPr>
          <a:lstStyle/>
          <a:p>
            <a:pPr algn="ctr"/>
            <a:r>
              <a:rPr kumimoji="1" lang="ja-JP" altLang="en-US" dirty="0" smtClean="0"/>
              <a:t>デジタル回路構築をソフトウェア上で行える</a:t>
            </a:r>
            <a:endParaRPr kumimoji="1" lang="ja-JP" altLang="en-US" dirty="0"/>
          </a:p>
        </p:txBody>
      </p:sp>
    </p:spTree>
    <p:extLst>
      <p:ext uri="{BB962C8B-B14F-4D97-AF65-F5344CB8AC3E}">
        <p14:creationId xmlns:p14="http://schemas.microsoft.com/office/powerpoint/2010/main" val="1409988904"/>
      </p:ext>
    </p:extLst>
  </p:cSld>
  <p:clrMapOvr>
    <a:masterClrMapping/>
  </p:clrMapOvr>
  <mc:AlternateContent xmlns:mc="http://schemas.openxmlformats.org/markup-compatibility/2006" xmlns:p14="http://schemas.microsoft.com/office/powerpoint/2010/main">
    <mc:Choice Requires="p14">
      <p:transition spd="slow" p14:dur="2000" advTm="1275"/>
    </mc:Choice>
    <mc:Fallback xmlns="">
      <p:transition xmlns:p14="http://schemas.microsoft.com/office/powerpoint/2010/main" spd="slow" advTm="1275"/>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フィードバック制御システムの更新</a:t>
            </a:r>
            <a:endParaRPr kumimoji="1" lang="ja-JP" altLang="en-US" sz="4000" dirty="0">
              <a:latin typeface="Arial"/>
              <a:cs typeface="Arial"/>
            </a:endParaRPr>
          </a:p>
        </p:txBody>
      </p:sp>
      <p:pic>
        <p:nvPicPr>
          <p:cNvPr id="4" name="図 3" descr="DSC_0423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11" y="2233028"/>
            <a:ext cx="4247353" cy="2833780"/>
          </a:xfrm>
          <a:prstGeom prst="rect">
            <a:avLst/>
          </a:prstGeom>
        </p:spPr>
      </p:pic>
      <p:sp>
        <p:nvSpPr>
          <p:cNvPr id="5" name="左矢印 4"/>
          <p:cNvSpPr/>
          <p:nvPr/>
        </p:nvSpPr>
        <p:spPr>
          <a:xfrm rot="10800000">
            <a:off x="5241841" y="3140295"/>
            <a:ext cx="900489" cy="1088661"/>
          </a:xfrm>
          <a:prstGeom prst="lef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83110" y="1640930"/>
            <a:ext cx="4247353" cy="461665"/>
          </a:xfrm>
          <a:prstGeom prst="rect">
            <a:avLst/>
          </a:prstGeom>
          <a:noFill/>
        </p:spPr>
        <p:txBody>
          <a:bodyPr wrap="square" rtlCol="0">
            <a:spAutoFit/>
          </a:bodyPr>
          <a:lstStyle/>
          <a:p>
            <a:pPr algn="ctr"/>
            <a:r>
              <a:rPr kumimoji="1" lang="ja-JP" altLang="en-US" sz="2400" dirty="0" smtClean="0"/>
              <a:t>アナログ</a:t>
            </a:r>
            <a:endParaRPr kumimoji="1" lang="ja-JP" altLang="en-US" sz="2400" dirty="0"/>
          </a:p>
        </p:txBody>
      </p:sp>
      <p:sp>
        <p:nvSpPr>
          <p:cNvPr id="6" name="テキスト ボックス 5"/>
          <p:cNvSpPr txBox="1"/>
          <p:nvPr/>
        </p:nvSpPr>
        <p:spPr>
          <a:xfrm>
            <a:off x="6579292" y="1707455"/>
            <a:ext cx="2511688" cy="461665"/>
          </a:xfrm>
          <a:prstGeom prst="rect">
            <a:avLst/>
          </a:prstGeom>
          <a:noFill/>
        </p:spPr>
        <p:txBody>
          <a:bodyPr wrap="square" rtlCol="0">
            <a:spAutoFit/>
          </a:bodyPr>
          <a:lstStyle/>
          <a:p>
            <a:pPr algn="ctr"/>
            <a:r>
              <a:rPr kumimoji="1" lang="ja-JP" altLang="en-US" sz="2400" dirty="0" smtClean="0"/>
              <a:t>デジタル</a:t>
            </a:r>
            <a:endParaRPr kumimoji="1" lang="ja-JP" altLang="en-US" sz="2400" dirty="0"/>
          </a:p>
        </p:txBody>
      </p:sp>
      <p:pic>
        <p:nvPicPr>
          <p:cNvPr id="7" name="図 6" descr="DSC_0434.JPG"/>
          <p:cNvPicPr>
            <a:picLocks noChangeAspect="1"/>
          </p:cNvPicPr>
          <p:nvPr/>
        </p:nvPicPr>
        <p:blipFill rotWithShape="1">
          <a:blip r:embed="rId4">
            <a:extLst>
              <a:ext uri="{28A0092B-C50C-407E-A947-70E740481C1C}">
                <a14:useLocalDpi xmlns:a14="http://schemas.microsoft.com/office/drawing/2010/main" val="0"/>
              </a:ext>
            </a:extLst>
          </a:blip>
          <a:srcRect l="19743" r="30122" b="15589"/>
          <a:stretch/>
        </p:blipFill>
        <p:spPr>
          <a:xfrm>
            <a:off x="6579292" y="2263877"/>
            <a:ext cx="2511688" cy="2821416"/>
          </a:xfrm>
          <a:prstGeom prst="rect">
            <a:avLst/>
          </a:prstGeom>
        </p:spPr>
      </p:pic>
      <p:sp>
        <p:nvSpPr>
          <p:cNvPr id="8" name="テキスト ボックス 7"/>
          <p:cNvSpPr txBox="1"/>
          <p:nvPr/>
        </p:nvSpPr>
        <p:spPr>
          <a:xfrm>
            <a:off x="6220885" y="5122890"/>
            <a:ext cx="3400556" cy="461665"/>
          </a:xfrm>
          <a:prstGeom prst="rect">
            <a:avLst/>
          </a:prstGeom>
          <a:noFill/>
        </p:spPr>
        <p:txBody>
          <a:bodyPr wrap="square" rtlCol="0">
            <a:spAutoFit/>
          </a:bodyPr>
          <a:lstStyle/>
          <a:p>
            <a:pPr algn="ctr"/>
            <a:r>
              <a:rPr kumimoji="1" lang="en-US" altLang="ja-JP" sz="2400" dirty="0" smtClean="0">
                <a:latin typeface="Arial"/>
                <a:cs typeface="Arial"/>
              </a:rPr>
              <a:t>Real-Time OS + FPGA</a:t>
            </a:r>
            <a:endParaRPr kumimoji="1" lang="ja-JP" altLang="en-US" sz="2400" dirty="0">
              <a:latin typeface="Arial"/>
              <a:cs typeface="Arial"/>
            </a:endParaRPr>
          </a:p>
        </p:txBody>
      </p:sp>
    </p:spTree>
    <p:extLst>
      <p:ext uri="{BB962C8B-B14F-4D97-AF65-F5344CB8AC3E}">
        <p14:creationId xmlns:p14="http://schemas.microsoft.com/office/powerpoint/2010/main" val="3096788125"/>
      </p:ext>
    </p:extLst>
  </p:cSld>
  <p:clrMapOvr>
    <a:masterClrMapping/>
  </p:clrMapOvr>
  <mc:AlternateContent xmlns:mc="http://schemas.openxmlformats.org/markup-compatibility/2006" xmlns:p14="http://schemas.microsoft.com/office/powerpoint/2010/main">
    <mc:Choice Requires="p14">
      <p:transition spd="slow" p14:dur="2000" advTm="604"/>
    </mc:Choice>
    <mc:Fallback xmlns="">
      <p:transition xmlns:p14="http://schemas.microsoft.com/office/powerpoint/2010/main" spd="slow" advTm="604"/>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3" descr="Z:\I_Ito\data\140315\scope_13.bmp"/>
          <p:cNvPicPr>
            <a:picLocks noChangeAspect="1" noChangeArrowheads="1"/>
          </p:cNvPicPr>
          <p:nvPr/>
        </p:nvPicPr>
        <p:blipFill rotWithShape="1">
          <a:blip r:embed="rId3">
            <a:extLst>
              <a:ext uri="{28A0092B-C50C-407E-A947-70E740481C1C}">
                <a14:useLocalDpi xmlns:a14="http://schemas.microsoft.com/office/drawing/2010/main" val="0"/>
              </a:ext>
            </a:extLst>
          </a:blip>
          <a:srcRect r="16693" b="9915"/>
          <a:stretch/>
        </p:blipFill>
        <p:spPr bwMode="auto">
          <a:xfrm>
            <a:off x="5952354" y="4109444"/>
            <a:ext cx="3868830" cy="263099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長期安定性制御</a:t>
            </a:r>
            <a:endParaRPr kumimoji="1" lang="ja-JP" altLang="en-US" sz="4000" dirty="0">
              <a:latin typeface="Arial"/>
              <a:cs typeface="Arial"/>
            </a:endParaRPr>
          </a:p>
        </p:txBody>
      </p:sp>
      <p:sp>
        <p:nvSpPr>
          <p:cNvPr id="4" name="正方形/長方形 3"/>
          <p:cNvSpPr/>
          <p:nvPr/>
        </p:nvSpPr>
        <p:spPr bwMode="auto">
          <a:xfrm>
            <a:off x="200683" y="3866435"/>
            <a:ext cx="2932410" cy="291736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5" name="二等辺三角形 4"/>
          <p:cNvSpPr/>
          <p:nvPr/>
        </p:nvSpPr>
        <p:spPr bwMode="auto">
          <a:xfrm rot="10800000">
            <a:off x="2116779" y="4187608"/>
            <a:ext cx="199242" cy="133696"/>
          </a:xfrm>
          <a:prstGeom prst="triangl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6" name="円/楕円 5"/>
          <p:cNvSpPr/>
          <p:nvPr/>
        </p:nvSpPr>
        <p:spPr bwMode="auto">
          <a:xfrm rot="5400000">
            <a:off x="2183855" y="4216985"/>
            <a:ext cx="65091" cy="199242"/>
          </a:xfrm>
          <a:prstGeom prst="ellips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7" name="正方形/長方形 6"/>
          <p:cNvSpPr/>
          <p:nvPr/>
        </p:nvSpPr>
        <p:spPr bwMode="auto">
          <a:xfrm>
            <a:off x="2114499" y="5006901"/>
            <a:ext cx="219668" cy="222677"/>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8" name="直線コネクタ 7"/>
          <p:cNvCxnSpPr/>
          <p:nvPr/>
        </p:nvCxnSpPr>
        <p:spPr bwMode="auto">
          <a:xfrm rot="16200000" flipH="1">
            <a:off x="2114500" y="5008405"/>
            <a:ext cx="219668" cy="2196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bwMode="auto">
          <a:xfrm rot="16200000">
            <a:off x="2109985" y="6097716"/>
            <a:ext cx="219668" cy="222677"/>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10" name="直線コネクタ 9"/>
          <p:cNvCxnSpPr/>
          <p:nvPr/>
        </p:nvCxnSpPr>
        <p:spPr bwMode="auto">
          <a:xfrm rot="10800000" flipH="1">
            <a:off x="2109985" y="6099220"/>
            <a:ext cx="219668" cy="2196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正方形/長方形 10"/>
          <p:cNvSpPr/>
          <p:nvPr/>
        </p:nvSpPr>
        <p:spPr bwMode="auto">
          <a:xfrm rot="8136327">
            <a:off x="2126536" y="6531032"/>
            <a:ext cx="219668" cy="37615"/>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12" name="正方形/長方形 11"/>
          <p:cNvSpPr/>
          <p:nvPr/>
        </p:nvSpPr>
        <p:spPr bwMode="auto">
          <a:xfrm rot="2702332">
            <a:off x="1109444" y="6540060"/>
            <a:ext cx="219668" cy="361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13" name="正方形/長方形 12"/>
          <p:cNvSpPr/>
          <p:nvPr/>
        </p:nvSpPr>
        <p:spPr bwMode="auto">
          <a:xfrm>
            <a:off x="1125995" y="4922645"/>
            <a:ext cx="218164" cy="224181"/>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14" name="直線コネクタ 13"/>
          <p:cNvCxnSpPr/>
          <p:nvPr/>
        </p:nvCxnSpPr>
        <p:spPr bwMode="auto">
          <a:xfrm rot="16200000" flipH="1">
            <a:off x="1124490" y="4925654"/>
            <a:ext cx="221173" cy="21816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bwMode="auto">
          <a:xfrm rot="16200000">
            <a:off x="1174366" y="4625369"/>
            <a:ext cx="129394" cy="18205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16" name="円/楕円 15"/>
          <p:cNvSpPr/>
          <p:nvPr/>
        </p:nvSpPr>
        <p:spPr bwMode="auto">
          <a:xfrm rot="16200000">
            <a:off x="1155558" y="4532837"/>
            <a:ext cx="170018" cy="18205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17" name="正方形/長方形 16"/>
          <p:cNvSpPr/>
          <p:nvPr/>
        </p:nvSpPr>
        <p:spPr bwMode="auto">
          <a:xfrm rot="16200000">
            <a:off x="1185652" y="4597531"/>
            <a:ext cx="106825" cy="145944"/>
          </a:xfrm>
          <a:prstGeom prst="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18" name="正方形/長方形 17"/>
          <p:cNvSpPr/>
          <p:nvPr/>
        </p:nvSpPr>
        <p:spPr bwMode="auto">
          <a:xfrm rot="10800000">
            <a:off x="751354" y="4947693"/>
            <a:ext cx="129394" cy="183558"/>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19" name="円/楕円 18"/>
          <p:cNvSpPr/>
          <p:nvPr/>
        </p:nvSpPr>
        <p:spPr bwMode="auto">
          <a:xfrm rot="10800000">
            <a:off x="643025" y="4947693"/>
            <a:ext cx="170017" cy="183558"/>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20" name="正方形/長方形 19"/>
          <p:cNvSpPr/>
          <p:nvPr/>
        </p:nvSpPr>
        <p:spPr bwMode="auto">
          <a:xfrm rot="10800000">
            <a:off x="713740" y="4968467"/>
            <a:ext cx="106825" cy="145943"/>
          </a:xfrm>
          <a:prstGeom prst="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pic>
        <p:nvPicPr>
          <p:cNvPr id="21" name="Picture 2" descr="C:\Users\Isao\Documents\work@Kobayashi_Lab\CWレーザー\ANSYS\data\111212\Cavity.bmp"/>
          <p:cNvPicPr>
            <a:picLocks noChangeAspect="1" noChangeArrowheads="1"/>
          </p:cNvPicPr>
          <p:nvPr/>
        </p:nvPicPr>
        <p:blipFill>
          <a:blip r:embed="rId4">
            <a:extLst>
              <a:ext uri="{28A0092B-C50C-407E-A947-70E740481C1C}">
                <a14:useLocalDpi xmlns:a14="http://schemas.microsoft.com/office/drawing/2010/main" val="0"/>
              </a:ext>
            </a:extLst>
          </a:blip>
          <a:srcRect l="30203" r="30763"/>
          <a:stretch>
            <a:fillRect/>
          </a:stretch>
        </p:blipFill>
        <p:spPr bwMode="auto">
          <a:xfrm>
            <a:off x="761894" y="5194972"/>
            <a:ext cx="928320" cy="119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p:cNvSpPr/>
          <p:nvPr/>
        </p:nvSpPr>
        <p:spPr bwMode="auto">
          <a:xfrm>
            <a:off x="2775006" y="6112761"/>
            <a:ext cx="129393" cy="185063"/>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23" name="円/楕円 22"/>
          <p:cNvSpPr/>
          <p:nvPr/>
        </p:nvSpPr>
        <p:spPr bwMode="auto">
          <a:xfrm>
            <a:off x="2820143" y="6112761"/>
            <a:ext cx="170017" cy="185063"/>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24" name="正方形/長方形 23"/>
          <p:cNvSpPr/>
          <p:nvPr/>
        </p:nvSpPr>
        <p:spPr bwMode="auto">
          <a:xfrm>
            <a:off x="2797576" y="6132321"/>
            <a:ext cx="106824" cy="147448"/>
          </a:xfrm>
          <a:prstGeom prst="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25" name="直線コネクタ 24"/>
          <p:cNvCxnSpPr>
            <a:endCxn id="11" idx="2"/>
          </p:cNvCxnSpPr>
          <p:nvPr/>
        </p:nvCxnSpPr>
        <p:spPr bwMode="auto">
          <a:xfrm flipH="1">
            <a:off x="2222828" y="4302761"/>
            <a:ext cx="0" cy="2234289"/>
          </a:xfrm>
          <a:prstGeom prst="line">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2" idx="0"/>
            <a:endCxn id="11" idx="2"/>
          </p:cNvCxnSpPr>
          <p:nvPr/>
        </p:nvCxnSpPr>
        <p:spPr bwMode="auto">
          <a:xfrm flipV="1">
            <a:off x="1232820" y="6537050"/>
            <a:ext cx="990009" cy="7523"/>
          </a:xfrm>
          <a:prstGeom prst="line">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bwMode="auto">
          <a:xfrm>
            <a:off x="1933950" y="5346934"/>
            <a:ext cx="585278"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000" dirty="0">
                <a:solidFill>
                  <a:srgbClr val="000000"/>
                </a:solidFill>
                <a:latin typeface="Arial"/>
                <a:cs typeface="Arial"/>
              </a:rPr>
              <a:t>EOM</a:t>
            </a:r>
            <a:endParaRPr lang="ja-JP" altLang="en-US" sz="1000" dirty="0">
              <a:solidFill>
                <a:srgbClr val="000000"/>
              </a:solidFill>
              <a:latin typeface="Arial"/>
              <a:cs typeface="Arial"/>
            </a:endParaRPr>
          </a:p>
        </p:txBody>
      </p:sp>
      <p:sp>
        <p:nvSpPr>
          <p:cNvPr id="28" name="正方形/長方形 27"/>
          <p:cNvSpPr/>
          <p:nvPr/>
        </p:nvSpPr>
        <p:spPr bwMode="auto">
          <a:xfrm>
            <a:off x="2126536" y="4415603"/>
            <a:ext cx="185062" cy="79743"/>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29" name="直線コネクタ 28"/>
          <p:cNvCxnSpPr/>
          <p:nvPr/>
        </p:nvCxnSpPr>
        <p:spPr bwMode="auto">
          <a:xfrm flipV="1">
            <a:off x="2128040" y="4417108"/>
            <a:ext cx="188072" cy="7974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正方形/長方形 29"/>
          <p:cNvSpPr/>
          <p:nvPr/>
        </p:nvSpPr>
        <p:spPr bwMode="auto">
          <a:xfrm rot="10800000">
            <a:off x="2119012" y="4641291"/>
            <a:ext cx="215155" cy="260291"/>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31" name="右矢印 30"/>
          <p:cNvSpPr/>
          <p:nvPr/>
        </p:nvSpPr>
        <p:spPr bwMode="auto">
          <a:xfrm rot="5400000">
            <a:off x="2148350" y="4714262"/>
            <a:ext cx="153466" cy="109835"/>
          </a:xfrm>
          <a:prstGeom prst="righ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32" name="正方形/長方形 31"/>
          <p:cNvSpPr/>
          <p:nvPr/>
        </p:nvSpPr>
        <p:spPr bwMode="auto">
          <a:xfrm rot="10800000">
            <a:off x="2114499" y="5738124"/>
            <a:ext cx="215154"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33" name="右矢印 32"/>
          <p:cNvSpPr/>
          <p:nvPr/>
        </p:nvSpPr>
        <p:spPr bwMode="auto">
          <a:xfrm rot="5400000">
            <a:off x="2139323" y="5809591"/>
            <a:ext cx="153467" cy="109835"/>
          </a:xfrm>
          <a:prstGeom prst="righ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34" name="正方形/長方形 33"/>
          <p:cNvSpPr/>
          <p:nvPr/>
        </p:nvSpPr>
        <p:spPr bwMode="auto">
          <a:xfrm rot="16200000">
            <a:off x="1657862" y="6510720"/>
            <a:ext cx="188071" cy="692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35" name="直線コネクタ 34"/>
          <p:cNvCxnSpPr/>
          <p:nvPr/>
        </p:nvCxnSpPr>
        <p:spPr bwMode="auto">
          <a:xfrm rot="16200000" flipV="1">
            <a:off x="1656358" y="6512225"/>
            <a:ext cx="191080" cy="6921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bwMode="auto">
          <a:xfrm rot="16200000">
            <a:off x="1657862" y="6510720"/>
            <a:ext cx="188071" cy="6921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a:endCxn id="12" idx="0"/>
          </p:cNvCxnSpPr>
          <p:nvPr/>
        </p:nvCxnSpPr>
        <p:spPr bwMode="auto">
          <a:xfrm flipH="1">
            <a:off x="1232820" y="6112761"/>
            <a:ext cx="6018" cy="431813"/>
          </a:xfrm>
          <a:prstGeom prst="line">
            <a:avLst/>
          </a:prstGeom>
          <a:ln w="127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auto">
          <a:xfrm flipH="1">
            <a:off x="1238838" y="4769179"/>
            <a:ext cx="0" cy="546159"/>
          </a:xfrm>
          <a:prstGeom prst="line">
            <a:avLst/>
          </a:prstGeom>
          <a:ln w="127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bwMode="auto">
          <a:xfrm>
            <a:off x="901814" y="5036992"/>
            <a:ext cx="347556" cy="0"/>
          </a:xfrm>
          <a:prstGeom prst="line">
            <a:avLst/>
          </a:prstGeom>
          <a:ln w="127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bwMode="auto">
          <a:xfrm flipH="1">
            <a:off x="2218314" y="6219586"/>
            <a:ext cx="570234" cy="0"/>
          </a:xfrm>
          <a:prstGeom prst="line">
            <a:avLst/>
          </a:prstGeom>
          <a:ln w="127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1" name="テキスト ボックス 276"/>
          <p:cNvSpPr txBox="1">
            <a:spLocks noChangeArrowheads="1"/>
          </p:cNvSpPr>
          <p:nvPr/>
        </p:nvSpPr>
        <p:spPr bwMode="auto">
          <a:xfrm>
            <a:off x="712244" y="6245163"/>
            <a:ext cx="735733"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FF0000"/>
                </a:solidFill>
                <a:latin typeface="Arial" charset="0"/>
                <a:cs typeface="Arial" charset="0"/>
              </a:rPr>
              <a:t>0.2mW</a:t>
            </a:r>
            <a:endParaRPr lang="ja-JP" altLang="en-US" sz="1000">
              <a:solidFill>
                <a:srgbClr val="FF0000"/>
              </a:solidFill>
              <a:latin typeface="Arial" charset="0"/>
              <a:cs typeface="Arial" charset="0"/>
            </a:endParaRPr>
          </a:p>
        </p:txBody>
      </p:sp>
      <p:pic>
        <p:nvPicPr>
          <p:cNvPr id="42" name="Picture 2" descr="\\kobayashishare\SecureShare\i_ito\CWレーザー\130221.JPG"/>
          <p:cNvPicPr>
            <a:picLocks noChangeAspect="1" noChangeArrowheads="1"/>
          </p:cNvPicPr>
          <p:nvPr/>
        </p:nvPicPr>
        <p:blipFill>
          <a:blip r:embed="rId5">
            <a:extLst>
              <a:ext uri="{28A0092B-C50C-407E-A947-70E740481C1C}">
                <a14:useLocalDpi xmlns:a14="http://schemas.microsoft.com/office/drawing/2010/main" val="0"/>
              </a:ext>
            </a:extLst>
          </a:blip>
          <a:srcRect r="18373"/>
          <a:stretch>
            <a:fillRect/>
          </a:stretch>
        </p:blipFill>
        <p:spPr bwMode="auto">
          <a:xfrm>
            <a:off x="284947" y="3931131"/>
            <a:ext cx="755293" cy="7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テキスト ボックス 294"/>
          <p:cNvSpPr txBox="1">
            <a:spLocks noChangeArrowheads="1"/>
          </p:cNvSpPr>
          <p:nvPr/>
        </p:nvSpPr>
        <p:spPr bwMode="auto">
          <a:xfrm>
            <a:off x="2299563" y="4898572"/>
            <a:ext cx="833532" cy="3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Gran-Teler Polarizer</a:t>
            </a:r>
            <a:endParaRPr lang="ja-JP" altLang="en-US" sz="1000">
              <a:solidFill>
                <a:srgbClr val="000000"/>
              </a:solidFill>
              <a:latin typeface="Arial" charset="0"/>
              <a:cs typeface="Arial" charset="0"/>
            </a:endParaRPr>
          </a:p>
        </p:txBody>
      </p:sp>
      <p:sp>
        <p:nvSpPr>
          <p:cNvPr id="44" name="テキスト ボックス 295"/>
          <p:cNvSpPr txBox="1">
            <a:spLocks noChangeArrowheads="1"/>
          </p:cNvSpPr>
          <p:nvPr/>
        </p:nvSpPr>
        <p:spPr bwMode="auto">
          <a:xfrm>
            <a:off x="1732342" y="6503950"/>
            <a:ext cx="1011070"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λ/4</a:t>
            </a:r>
            <a:endParaRPr lang="ja-JP" altLang="en-US" sz="1000">
              <a:solidFill>
                <a:srgbClr val="000000"/>
              </a:solidFill>
              <a:latin typeface="Arial" charset="0"/>
              <a:cs typeface="Arial" charset="0"/>
            </a:endParaRPr>
          </a:p>
        </p:txBody>
      </p:sp>
      <p:sp>
        <p:nvSpPr>
          <p:cNvPr id="45" name="テキスト ボックス 296"/>
          <p:cNvSpPr txBox="1">
            <a:spLocks noChangeArrowheads="1"/>
          </p:cNvSpPr>
          <p:nvPr/>
        </p:nvSpPr>
        <p:spPr bwMode="auto">
          <a:xfrm>
            <a:off x="1302035" y="4483310"/>
            <a:ext cx="631919" cy="3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CMOS</a:t>
            </a:r>
          </a:p>
          <a:p>
            <a:r>
              <a:rPr lang="en-US" altLang="ja-JP" sz="1000">
                <a:solidFill>
                  <a:srgbClr val="000000"/>
                </a:solidFill>
                <a:latin typeface="Arial" charset="0"/>
                <a:cs typeface="Arial" charset="0"/>
              </a:rPr>
              <a:t>camera</a:t>
            </a:r>
            <a:endParaRPr lang="ja-JP" altLang="en-US" sz="1000">
              <a:solidFill>
                <a:srgbClr val="000000"/>
              </a:solidFill>
              <a:latin typeface="Arial" charset="0"/>
              <a:cs typeface="Arial" charset="0"/>
            </a:endParaRPr>
          </a:p>
        </p:txBody>
      </p:sp>
      <p:cxnSp>
        <p:nvCxnSpPr>
          <p:cNvPr id="46" name="直線コネクタ 45"/>
          <p:cNvCxnSpPr/>
          <p:nvPr/>
        </p:nvCxnSpPr>
        <p:spPr bwMode="auto">
          <a:xfrm flipV="1">
            <a:off x="302600" y="5040635"/>
            <a:ext cx="337024" cy="3009"/>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47" name="テキスト ボックス 300"/>
          <p:cNvSpPr txBox="1">
            <a:spLocks noChangeArrowheads="1"/>
          </p:cNvSpPr>
          <p:nvPr/>
        </p:nvSpPr>
        <p:spPr bwMode="auto">
          <a:xfrm>
            <a:off x="63767" y="5084610"/>
            <a:ext cx="941860" cy="3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sz="1000">
                <a:solidFill>
                  <a:srgbClr val="0000FF"/>
                </a:solidFill>
                <a:latin typeface="Arial" charset="0"/>
                <a:cs typeface="Arial" charset="0"/>
              </a:rPr>
              <a:t>Transmission Light</a:t>
            </a:r>
            <a:endParaRPr lang="ja-JP" altLang="en-US" sz="1000">
              <a:solidFill>
                <a:srgbClr val="0000FF"/>
              </a:solidFill>
              <a:latin typeface="Arial" charset="0"/>
              <a:cs typeface="Arial" charset="0"/>
            </a:endParaRPr>
          </a:p>
        </p:txBody>
      </p:sp>
      <p:sp>
        <p:nvSpPr>
          <p:cNvPr id="48" name="テキスト ボックス 302"/>
          <p:cNvSpPr txBox="1">
            <a:spLocks noChangeArrowheads="1"/>
          </p:cNvSpPr>
          <p:nvPr/>
        </p:nvSpPr>
        <p:spPr bwMode="auto">
          <a:xfrm>
            <a:off x="635511" y="4737053"/>
            <a:ext cx="388179"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PD</a:t>
            </a:r>
            <a:endParaRPr lang="ja-JP" altLang="en-US" sz="1000">
              <a:solidFill>
                <a:srgbClr val="000000"/>
              </a:solidFill>
              <a:latin typeface="Arial" charset="0"/>
              <a:cs typeface="Arial" charset="0"/>
            </a:endParaRPr>
          </a:p>
        </p:txBody>
      </p:sp>
      <p:sp>
        <p:nvSpPr>
          <p:cNvPr id="49" name="テキスト ボックス 317"/>
          <p:cNvSpPr txBox="1">
            <a:spLocks noChangeArrowheads="1"/>
          </p:cNvSpPr>
          <p:nvPr/>
        </p:nvSpPr>
        <p:spPr bwMode="auto">
          <a:xfrm>
            <a:off x="2442498" y="3860417"/>
            <a:ext cx="798925" cy="3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sz="1000">
                <a:solidFill>
                  <a:srgbClr val="000000"/>
                </a:solidFill>
                <a:latin typeface="Arial" charset="0"/>
                <a:cs typeface="Arial" charset="0"/>
              </a:rPr>
              <a:t>Sound proof box</a:t>
            </a:r>
          </a:p>
        </p:txBody>
      </p:sp>
      <p:sp>
        <p:nvSpPr>
          <p:cNvPr id="50" name="テキスト ボックス 296"/>
          <p:cNvSpPr txBox="1">
            <a:spLocks noChangeArrowheads="1"/>
          </p:cNvSpPr>
          <p:nvPr/>
        </p:nvSpPr>
        <p:spPr bwMode="auto">
          <a:xfrm>
            <a:off x="1035725" y="3923609"/>
            <a:ext cx="737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dirty="0">
                <a:solidFill>
                  <a:srgbClr val="000000"/>
                </a:solidFill>
                <a:latin typeface="Arial" charset="0"/>
                <a:cs typeface="Arial" charset="0"/>
              </a:rPr>
              <a:t>TEM00</a:t>
            </a:r>
          </a:p>
          <a:p>
            <a:r>
              <a:rPr lang="en-US" altLang="ja-JP" sz="1000" dirty="0">
                <a:solidFill>
                  <a:srgbClr val="000000"/>
                </a:solidFill>
                <a:latin typeface="Arial" charset="0"/>
                <a:cs typeface="Arial" charset="0"/>
              </a:rPr>
              <a:t>Coupling</a:t>
            </a:r>
            <a:endParaRPr lang="ja-JP" altLang="en-US" sz="1000" dirty="0">
              <a:solidFill>
                <a:srgbClr val="000000"/>
              </a:solidFill>
              <a:latin typeface="Arial" charset="0"/>
              <a:cs typeface="Arial" charset="0"/>
            </a:endParaRPr>
          </a:p>
        </p:txBody>
      </p:sp>
      <p:sp>
        <p:nvSpPr>
          <p:cNvPr id="51" name="正方形/長方形 50"/>
          <p:cNvSpPr/>
          <p:nvPr/>
        </p:nvSpPr>
        <p:spPr>
          <a:xfrm>
            <a:off x="637009" y="1483194"/>
            <a:ext cx="1576791" cy="1906292"/>
          </a:xfrm>
          <a:prstGeom prst="rect">
            <a:avLst/>
          </a:prstGeom>
          <a:solidFill>
            <a:schemeClr val="bg1">
              <a:lumMod val="85000"/>
            </a:schemeClr>
          </a:solid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sp>
        <p:nvSpPr>
          <p:cNvPr id="52" name="二等辺三角形 51"/>
          <p:cNvSpPr/>
          <p:nvPr/>
        </p:nvSpPr>
        <p:spPr>
          <a:xfrm rot="10800000">
            <a:off x="1421765" y="1552244"/>
            <a:ext cx="199242" cy="133696"/>
          </a:xfrm>
          <a:prstGeom prst="triangl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53" name="円/楕円 52"/>
          <p:cNvSpPr/>
          <p:nvPr/>
        </p:nvSpPr>
        <p:spPr>
          <a:xfrm rot="5400000">
            <a:off x="1488841" y="1591389"/>
            <a:ext cx="65091" cy="199242"/>
          </a:xfrm>
          <a:prstGeom prst="ellips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54" name="二等辺三角形 53"/>
          <p:cNvSpPr/>
          <p:nvPr/>
        </p:nvSpPr>
        <p:spPr>
          <a:xfrm rot="5400000">
            <a:off x="858539" y="1919880"/>
            <a:ext cx="199242" cy="133696"/>
          </a:xfrm>
          <a:prstGeom prst="triangl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55" name="円/楕円 54"/>
          <p:cNvSpPr/>
          <p:nvPr/>
        </p:nvSpPr>
        <p:spPr>
          <a:xfrm>
            <a:off x="1002135" y="1887106"/>
            <a:ext cx="65091" cy="199242"/>
          </a:xfrm>
          <a:prstGeom prst="ellipse">
            <a:avLst/>
          </a:prstGeom>
          <a:solidFill>
            <a:schemeClr val="bg1"/>
          </a:solidFill>
          <a:ln w="190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56" name="円/楕円 55"/>
          <p:cNvSpPr/>
          <p:nvPr/>
        </p:nvSpPr>
        <p:spPr bwMode="auto">
          <a:xfrm rot="16200000">
            <a:off x="1058289" y="2778630"/>
            <a:ext cx="245245" cy="9178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57" name="正方形/長方形 56"/>
          <p:cNvSpPr/>
          <p:nvPr/>
        </p:nvSpPr>
        <p:spPr bwMode="auto">
          <a:xfrm rot="16200000">
            <a:off x="988326" y="2773364"/>
            <a:ext cx="252768" cy="106824"/>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dirty="0">
              <a:solidFill>
                <a:srgbClr val="000000"/>
              </a:solidFill>
              <a:latin typeface="Arial"/>
              <a:cs typeface="Arial"/>
            </a:endParaRPr>
          </a:p>
        </p:txBody>
      </p:sp>
      <p:cxnSp>
        <p:nvCxnSpPr>
          <p:cNvPr id="58" name="直線コネクタ 57"/>
          <p:cNvCxnSpPr/>
          <p:nvPr/>
        </p:nvCxnSpPr>
        <p:spPr bwMode="auto">
          <a:xfrm rot="16200000">
            <a:off x="1057538" y="2807969"/>
            <a:ext cx="245245" cy="3009"/>
          </a:xfrm>
          <a:prstGeom prst="line">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59" name="正方形/長方形 58"/>
          <p:cNvSpPr/>
          <p:nvPr/>
        </p:nvSpPr>
        <p:spPr bwMode="auto">
          <a:xfrm>
            <a:off x="993593" y="2700391"/>
            <a:ext cx="76733" cy="233209"/>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60" name="円/楕円 59"/>
          <p:cNvSpPr/>
          <p:nvPr/>
        </p:nvSpPr>
        <p:spPr bwMode="auto">
          <a:xfrm>
            <a:off x="942437" y="2700391"/>
            <a:ext cx="88770" cy="233209"/>
          </a:xfrm>
          <a:prstGeom prst="ellipse">
            <a:avLst/>
          </a:prstGeom>
          <a:solidFill>
            <a:schemeClr val="bg1">
              <a:lumMod val="8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61" name="正方形/長方形 60"/>
          <p:cNvSpPr/>
          <p:nvPr/>
        </p:nvSpPr>
        <p:spPr bwMode="auto">
          <a:xfrm>
            <a:off x="913851" y="2692869"/>
            <a:ext cx="76732" cy="246750"/>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62" name="正方形/長方形 61"/>
          <p:cNvSpPr/>
          <p:nvPr/>
        </p:nvSpPr>
        <p:spPr>
          <a:xfrm rot="10800000">
            <a:off x="1291498" y="2644723"/>
            <a:ext cx="755295" cy="64847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sp>
        <p:nvSpPr>
          <p:cNvPr id="63" name="正方形/長方形 62"/>
          <p:cNvSpPr/>
          <p:nvPr/>
        </p:nvSpPr>
        <p:spPr>
          <a:xfrm rot="13500000">
            <a:off x="1391552" y="3087820"/>
            <a:ext cx="267814" cy="4363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sp>
        <p:nvSpPr>
          <p:cNvPr id="64" name="正方形/長方形 63"/>
          <p:cNvSpPr/>
          <p:nvPr/>
        </p:nvSpPr>
        <p:spPr>
          <a:xfrm rot="13500000">
            <a:off x="1410359" y="3072022"/>
            <a:ext cx="61687" cy="61687"/>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sp>
        <p:nvSpPr>
          <p:cNvPr id="65" name="フリーフォーム 64"/>
          <p:cNvSpPr/>
          <p:nvPr/>
        </p:nvSpPr>
        <p:spPr>
          <a:xfrm rot="16200000">
            <a:off x="1271186" y="3266863"/>
            <a:ext cx="352070" cy="94789"/>
          </a:xfrm>
          <a:custGeom>
            <a:avLst/>
            <a:gdLst>
              <a:gd name="connsiteX0" fmla="*/ 409651 w 409651"/>
              <a:gd name="connsiteY0" fmla="*/ 65837 h 249076"/>
              <a:gd name="connsiteX1" fmla="*/ 146304 w 409651"/>
              <a:gd name="connsiteY1" fmla="*/ 80467 h 249076"/>
              <a:gd name="connsiteX2" fmla="*/ 124358 w 409651"/>
              <a:gd name="connsiteY2" fmla="*/ 87782 h 249076"/>
              <a:gd name="connsiteX3" fmla="*/ 95097 w 409651"/>
              <a:gd name="connsiteY3" fmla="*/ 117043 h 249076"/>
              <a:gd name="connsiteX4" fmla="*/ 102412 w 409651"/>
              <a:gd name="connsiteY4" fmla="*/ 190195 h 249076"/>
              <a:gd name="connsiteX5" fmla="*/ 117043 w 409651"/>
              <a:gd name="connsiteY5" fmla="*/ 204826 h 249076"/>
              <a:gd name="connsiteX6" fmla="*/ 131673 w 409651"/>
              <a:gd name="connsiteY6" fmla="*/ 226771 h 249076"/>
              <a:gd name="connsiteX7" fmla="*/ 175564 w 409651"/>
              <a:gd name="connsiteY7" fmla="*/ 248717 h 249076"/>
              <a:gd name="connsiteX8" fmla="*/ 263347 w 409651"/>
              <a:gd name="connsiteY8" fmla="*/ 241402 h 249076"/>
              <a:gd name="connsiteX9" fmla="*/ 277977 w 409651"/>
              <a:gd name="connsiteY9" fmla="*/ 197510 h 249076"/>
              <a:gd name="connsiteX10" fmla="*/ 263347 w 409651"/>
              <a:gd name="connsiteY10" fmla="*/ 109728 h 249076"/>
              <a:gd name="connsiteX11" fmla="*/ 256032 w 409651"/>
              <a:gd name="connsiteY11" fmla="*/ 87782 h 249076"/>
              <a:gd name="connsiteX12" fmla="*/ 197510 w 409651"/>
              <a:gd name="connsiteY12" fmla="*/ 58522 h 249076"/>
              <a:gd name="connsiteX13" fmla="*/ 175564 w 409651"/>
              <a:gd name="connsiteY13" fmla="*/ 51206 h 249076"/>
              <a:gd name="connsiteX14" fmla="*/ 153619 w 409651"/>
              <a:gd name="connsiteY14" fmla="*/ 36576 h 249076"/>
              <a:gd name="connsiteX15" fmla="*/ 117043 w 409651"/>
              <a:gd name="connsiteY15" fmla="*/ 29261 h 249076"/>
              <a:gd name="connsiteX16" fmla="*/ 73152 w 409651"/>
              <a:gd name="connsiteY16" fmla="*/ 14630 h 249076"/>
              <a:gd name="connsiteX17" fmla="*/ 51206 w 409651"/>
              <a:gd name="connsiteY17" fmla="*/ 7315 h 249076"/>
              <a:gd name="connsiteX18" fmla="*/ 0 w 409651"/>
              <a:gd name="connsiteY18" fmla="*/ 0 h 24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651" h="249076">
                <a:moveTo>
                  <a:pt x="409651" y="65837"/>
                </a:moveTo>
                <a:cubicBezTo>
                  <a:pt x="343856" y="68030"/>
                  <a:pt x="228249" y="62258"/>
                  <a:pt x="146304" y="80467"/>
                </a:cubicBezTo>
                <a:cubicBezTo>
                  <a:pt x="138777" y="82140"/>
                  <a:pt x="131673" y="85344"/>
                  <a:pt x="124358" y="87782"/>
                </a:cubicBezTo>
                <a:cubicBezTo>
                  <a:pt x="114604" y="97536"/>
                  <a:pt x="93725" y="103318"/>
                  <a:pt x="95097" y="117043"/>
                </a:cubicBezTo>
                <a:cubicBezTo>
                  <a:pt x="97535" y="141427"/>
                  <a:pt x="96468" y="166421"/>
                  <a:pt x="102412" y="190195"/>
                </a:cubicBezTo>
                <a:cubicBezTo>
                  <a:pt x="104085" y="196886"/>
                  <a:pt x="112734" y="199440"/>
                  <a:pt x="117043" y="204826"/>
                </a:cubicBezTo>
                <a:cubicBezTo>
                  <a:pt x="122535" y="211691"/>
                  <a:pt x="125456" y="220554"/>
                  <a:pt x="131673" y="226771"/>
                </a:cubicBezTo>
                <a:cubicBezTo>
                  <a:pt x="145854" y="240952"/>
                  <a:pt x="157714" y="242767"/>
                  <a:pt x="175564" y="248717"/>
                </a:cubicBezTo>
                <a:cubicBezTo>
                  <a:pt x="204825" y="246279"/>
                  <a:pt x="237085" y="254533"/>
                  <a:pt x="263347" y="241402"/>
                </a:cubicBezTo>
                <a:cubicBezTo>
                  <a:pt x="277141" y="234505"/>
                  <a:pt x="277977" y="197510"/>
                  <a:pt x="277977" y="197510"/>
                </a:cubicBezTo>
                <a:cubicBezTo>
                  <a:pt x="272040" y="150014"/>
                  <a:pt x="274087" y="147320"/>
                  <a:pt x="263347" y="109728"/>
                </a:cubicBezTo>
                <a:cubicBezTo>
                  <a:pt x="261229" y="102314"/>
                  <a:pt x="259999" y="94394"/>
                  <a:pt x="256032" y="87782"/>
                </a:cubicBezTo>
                <a:cubicBezTo>
                  <a:pt x="243265" y="66504"/>
                  <a:pt x="219392" y="65816"/>
                  <a:pt x="197510" y="58522"/>
                </a:cubicBezTo>
                <a:cubicBezTo>
                  <a:pt x="190195" y="56083"/>
                  <a:pt x="181980" y="55483"/>
                  <a:pt x="175564" y="51206"/>
                </a:cubicBezTo>
                <a:cubicBezTo>
                  <a:pt x="168249" y="46329"/>
                  <a:pt x="161851" y="39663"/>
                  <a:pt x="153619" y="36576"/>
                </a:cubicBezTo>
                <a:cubicBezTo>
                  <a:pt x="141977" y="32210"/>
                  <a:pt x="129038" y="32533"/>
                  <a:pt x="117043" y="29261"/>
                </a:cubicBezTo>
                <a:cubicBezTo>
                  <a:pt x="102165" y="25203"/>
                  <a:pt x="87782" y="19507"/>
                  <a:pt x="73152" y="14630"/>
                </a:cubicBezTo>
                <a:cubicBezTo>
                  <a:pt x="65837" y="12192"/>
                  <a:pt x="58840" y="8405"/>
                  <a:pt x="51206" y="7315"/>
                </a:cubicBez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000">
              <a:latin typeface="Arial"/>
              <a:cs typeface="Arial"/>
            </a:endParaRPr>
          </a:p>
        </p:txBody>
      </p:sp>
      <p:sp>
        <p:nvSpPr>
          <p:cNvPr id="66" name="円/楕円 65"/>
          <p:cNvSpPr/>
          <p:nvPr/>
        </p:nvSpPr>
        <p:spPr>
          <a:xfrm rot="16200000">
            <a:off x="1604449" y="3070517"/>
            <a:ext cx="212144" cy="466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67" name="直線コネクタ 66"/>
          <p:cNvCxnSpPr>
            <a:stCxn id="76" idx="2"/>
            <a:endCxn id="63" idx="2"/>
          </p:cNvCxnSpPr>
          <p:nvPr/>
        </p:nvCxnSpPr>
        <p:spPr>
          <a:xfrm flipH="1" flipV="1">
            <a:off x="1541257" y="3094590"/>
            <a:ext cx="240732" cy="3009"/>
          </a:xfrm>
          <a:prstGeom prst="line">
            <a:avLst/>
          </a:prstGeom>
          <a:ln w="31750">
            <a:solidFill>
              <a:srgbClr val="FF0000"/>
            </a:solidFill>
            <a:tailEnd type="none" w="sm" len="lg"/>
          </a:ln>
        </p:spPr>
        <p:style>
          <a:lnRef idx="1">
            <a:schemeClr val="accent1"/>
          </a:lnRef>
          <a:fillRef idx="0">
            <a:schemeClr val="accent1"/>
          </a:fillRef>
          <a:effectRef idx="0">
            <a:schemeClr val="accent1"/>
          </a:effectRef>
          <a:fontRef idx="minor">
            <a:schemeClr val="tx1"/>
          </a:fontRef>
        </p:style>
      </p:cxnSp>
      <p:sp>
        <p:nvSpPr>
          <p:cNvPr id="68" name="直角三角形 67"/>
          <p:cNvSpPr/>
          <p:nvPr/>
        </p:nvSpPr>
        <p:spPr>
          <a:xfrm rot="10800000">
            <a:off x="1350177" y="2724465"/>
            <a:ext cx="194089" cy="194090"/>
          </a:xfrm>
          <a:prstGeom prst="rtTriangl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69" name="直線コネクタ 68"/>
          <p:cNvCxnSpPr>
            <a:stCxn id="63" idx="2"/>
            <a:endCxn id="68" idx="5"/>
          </p:cNvCxnSpPr>
          <p:nvPr/>
        </p:nvCxnSpPr>
        <p:spPr>
          <a:xfrm rot="5400000" flipH="1">
            <a:off x="1356946" y="2910280"/>
            <a:ext cx="273832" cy="94788"/>
          </a:xfrm>
          <a:prstGeom prst="line">
            <a:avLst/>
          </a:prstGeom>
          <a:ln w="317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a:stCxn id="68" idx="5"/>
          </p:cNvCxnSpPr>
          <p:nvPr/>
        </p:nvCxnSpPr>
        <p:spPr>
          <a:xfrm rot="5400000">
            <a:off x="1133517" y="2512321"/>
            <a:ext cx="4514" cy="621389"/>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rot="2702332">
            <a:off x="739319" y="2835804"/>
            <a:ext cx="219668" cy="361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72" name="直線コネクタ 71"/>
          <p:cNvCxnSpPr>
            <a:stCxn id="71" idx="0"/>
          </p:cNvCxnSpPr>
          <p:nvPr/>
        </p:nvCxnSpPr>
        <p:spPr>
          <a:xfrm flipH="1" flipV="1">
            <a:off x="859686" y="2349827"/>
            <a:ext cx="3009" cy="491995"/>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74" idx="0"/>
          </p:cNvCxnSpPr>
          <p:nvPr/>
        </p:nvCxnSpPr>
        <p:spPr>
          <a:xfrm rot="5400000">
            <a:off x="1398323" y="1818713"/>
            <a:ext cx="10532" cy="1072760"/>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rot="18309663">
            <a:off x="1845933" y="2341552"/>
            <a:ext cx="218162" cy="361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75" name="直線コネクタ 74"/>
          <p:cNvCxnSpPr>
            <a:stCxn id="74" idx="0"/>
          </p:cNvCxnSpPr>
          <p:nvPr/>
        </p:nvCxnSpPr>
        <p:spPr>
          <a:xfrm flipV="1">
            <a:off x="1939969" y="1928547"/>
            <a:ext cx="0" cy="421280"/>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76" name="円/楕円 75"/>
          <p:cNvSpPr/>
          <p:nvPr/>
        </p:nvSpPr>
        <p:spPr bwMode="auto">
          <a:xfrm>
            <a:off x="1781988" y="3008830"/>
            <a:ext cx="177540" cy="17753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sp>
        <p:nvSpPr>
          <p:cNvPr id="77" name="二等辺三角形 76"/>
          <p:cNvSpPr/>
          <p:nvPr/>
        </p:nvSpPr>
        <p:spPr bwMode="auto">
          <a:xfrm rot="10800000">
            <a:off x="1825621" y="3064498"/>
            <a:ext cx="91779" cy="6921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a:cs typeface="Arial"/>
            </a:endParaRPr>
          </a:p>
        </p:txBody>
      </p:sp>
      <p:cxnSp>
        <p:nvCxnSpPr>
          <p:cNvPr id="78" name="直線コネクタ 77"/>
          <p:cNvCxnSpPr/>
          <p:nvPr/>
        </p:nvCxnSpPr>
        <p:spPr bwMode="auto">
          <a:xfrm>
            <a:off x="1816594" y="3139727"/>
            <a:ext cx="108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bwMode="auto">
          <a:xfrm>
            <a:off x="1870758" y="3025380"/>
            <a:ext cx="1504" cy="147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rot="5400000">
            <a:off x="1217774" y="2218929"/>
            <a:ext cx="213649"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81" name="右矢印 80"/>
          <p:cNvSpPr/>
          <p:nvPr/>
        </p:nvSpPr>
        <p:spPr>
          <a:xfrm>
            <a:off x="1246361" y="2285130"/>
            <a:ext cx="153466" cy="109834"/>
          </a:xfrm>
          <a:prstGeom prst="righ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82" name="正方形/長方形 81"/>
          <p:cNvSpPr/>
          <p:nvPr/>
        </p:nvSpPr>
        <p:spPr>
          <a:xfrm rot="5400000">
            <a:off x="1575110" y="2227205"/>
            <a:ext cx="213649" cy="26029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83" name="右矢印 82"/>
          <p:cNvSpPr/>
          <p:nvPr/>
        </p:nvSpPr>
        <p:spPr>
          <a:xfrm>
            <a:off x="1604449" y="2292653"/>
            <a:ext cx="153466" cy="108329"/>
          </a:xfrm>
          <a:prstGeom prst="rightArrow">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84" name="正方形/長方形 83"/>
          <p:cNvSpPr/>
          <p:nvPr/>
        </p:nvSpPr>
        <p:spPr>
          <a:xfrm rot="18913449">
            <a:off x="739320" y="2330267"/>
            <a:ext cx="219668" cy="37615"/>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85" name="テキスト ボックス 66"/>
          <p:cNvSpPr txBox="1">
            <a:spLocks noChangeArrowheads="1"/>
          </p:cNvSpPr>
          <p:nvPr/>
        </p:nvSpPr>
        <p:spPr bwMode="auto">
          <a:xfrm>
            <a:off x="807026" y="1629137"/>
            <a:ext cx="737240"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FF0000"/>
                </a:solidFill>
                <a:latin typeface="Arial" charset="0"/>
                <a:cs typeface="Arial" charset="0"/>
              </a:rPr>
              <a:t>0.5mW</a:t>
            </a:r>
            <a:endParaRPr lang="ja-JP" altLang="en-US" sz="1000">
              <a:solidFill>
                <a:srgbClr val="FF0000"/>
              </a:solidFill>
              <a:latin typeface="Arial" charset="0"/>
              <a:cs typeface="Arial" charset="0"/>
            </a:endParaRPr>
          </a:p>
        </p:txBody>
      </p:sp>
      <p:sp>
        <p:nvSpPr>
          <p:cNvPr id="86" name="正方形/長方形 85"/>
          <p:cNvSpPr/>
          <p:nvPr/>
        </p:nvSpPr>
        <p:spPr>
          <a:xfrm rot="2702332">
            <a:off x="1836153" y="1942088"/>
            <a:ext cx="219668" cy="361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87" name="正方形/長方形 86"/>
          <p:cNvSpPr/>
          <p:nvPr/>
        </p:nvSpPr>
        <p:spPr bwMode="auto">
          <a:xfrm>
            <a:off x="1399827" y="1874382"/>
            <a:ext cx="218163" cy="222677"/>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88" name="直線コネクタ 87"/>
          <p:cNvCxnSpPr/>
          <p:nvPr/>
        </p:nvCxnSpPr>
        <p:spPr bwMode="auto">
          <a:xfrm rot="16200000" flipH="1">
            <a:off x="1399074" y="1876639"/>
            <a:ext cx="219668" cy="21816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直線コネクタ 88"/>
          <p:cNvCxnSpPr>
            <a:stCxn id="87" idx="3"/>
          </p:cNvCxnSpPr>
          <p:nvPr/>
        </p:nvCxnSpPr>
        <p:spPr>
          <a:xfrm flipH="1">
            <a:off x="1031207" y="1985721"/>
            <a:ext cx="586783" cy="0"/>
          </a:xfrm>
          <a:prstGeom prst="line">
            <a:avLst/>
          </a:prstGeom>
          <a:ln w="127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1523202" y="1650201"/>
            <a:ext cx="0" cy="327997"/>
          </a:xfrm>
          <a:prstGeom prst="line">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flipV="1">
            <a:off x="1508156" y="1985721"/>
            <a:ext cx="431813" cy="1504"/>
          </a:xfrm>
          <a:prstGeom prst="line">
            <a:avLst/>
          </a:prstGeom>
          <a:ln w="317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92" name="正方形/長方形 91"/>
          <p:cNvSpPr/>
          <p:nvPr/>
        </p:nvSpPr>
        <p:spPr bwMode="auto">
          <a:xfrm rot="16200000">
            <a:off x="964254" y="2320488"/>
            <a:ext cx="188072" cy="692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93" name="直線コネクタ 92"/>
          <p:cNvCxnSpPr/>
          <p:nvPr/>
        </p:nvCxnSpPr>
        <p:spPr bwMode="auto">
          <a:xfrm rot="16200000" flipV="1">
            <a:off x="962749" y="2321993"/>
            <a:ext cx="191081" cy="6921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正方形/長方形 93"/>
          <p:cNvSpPr/>
          <p:nvPr/>
        </p:nvSpPr>
        <p:spPr bwMode="auto">
          <a:xfrm rot="16200000">
            <a:off x="1639807" y="1950363"/>
            <a:ext cx="188072" cy="6921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p>
        </p:txBody>
      </p:sp>
      <p:cxnSp>
        <p:nvCxnSpPr>
          <p:cNvPr id="95" name="直線コネクタ 94"/>
          <p:cNvCxnSpPr/>
          <p:nvPr/>
        </p:nvCxnSpPr>
        <p:spPr bwMode="auto">
          <a:xfrm rot="16200000" flipV="1">
            <a:off x="1638302" y="1951868"/>
            <a:ext cx="191081" cy="6921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テキスト ボックス 111"/>
          <p:cNvSpPr txBox="1">
            <a:spLocks noChangeArrowheads="1"/>
          </p:cNvSpPr>
          <p:nvPr/>
        </p:nvSpPr>
        <p:spPr bwMode="auto">
          <a:xfrm>
            <a:off x="1547275" y="1568954"/>
            <a:ext cx="735736"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FF0000"/>
                </a:solidFill>
                <a:latin typeface="Arial" charset="0"/>
                <a:cs typeface="Arial" charset="0"/>
              </a:rPr>
              <a:t>4mW</a:t>
            </a:r>
            <a:endParaRPr lang="ja-JP" altLang="en-US" sz="1000">
              <a:solidFill>
                <a:srgbClr val="FF0000"/>
              </a:solidFill>
              <a:latin typeface="Arial" charset="0"/>
              <a:cs typeface="Arial" charset="0"/>
            </a:endParaRPr>
          </a:p>
        </p:txBody>
      </p:sp>
      <p:cxnSp>
        <p:nvCxnSpPr>
          <p:cNvPr id="97" name="直線コネクタ 96"/>
          <p:cNvCxnSpPr/>
          <p:nvPr/>
        </p:nvCxnSpPr>
        <p:spPr>
          <a:xfrm flipV="1">
            <a:off x="1523202" y="1198829"/>
            <a:ext cx="0" cy="352070"/>
          </a:xfrm>
          <a:prstGeom prst="line">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flipV="1">
            <a:off x="1523202" y="1198829"/>
            <a:ext cx="0" cy="352070"/>
          </a:xfrm>
          <a:prstGeom prst="line">
            <a:avLst/>
          </a:prstGeom>
          <a:ln w="63500">
            <a:solidFill>
              <a:srgbClr val="FF0000">
                <a:alpha val="50000"/>
              </a:srgbClr>
            </a:solidFill>
            <a:tailEnd type="none" w="lg" len="lg"/>
          </a:ln>
        </p:spPr>
        <p:style>
          <a:lnRef idx="1">
            <a:schemeClr val="accent1"/>
          </a:lnRef>
          <a:fillRef idx="0">
            <a:schemeClr val="accent1"/>
          </a:fillRef>
          <a:effectRef idx="0">
            <a:schemeClr val="accent1"/>
          </a:effectRef>
          <a:fontRef idx="minor">
            <a:schemeClr val="tx1"/>
          </a:fontRef>
        </p:style>
      </p:cxnSp>
      <p:sp>
        <p:nvSpPr>
          <p:cNvPr id="99" name="円/楕円 98"/>
          <p:cNvSpPr/>
          <p:nvPr/>
        </p:nvSpPr>
        <p:spPr bwMode="auto">
          <a:xfrm rot="16200000">
            <a:off x="3270010" y="6084175"/>
            <a:ext cx="248254" cy="2482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p>
        </p:txBody>
      </p:sp>
      <p:cxnSp>
        <p:nvCxnSpPr>
          <p:cNvPr id="100" name="直線コネクタ 99"/>
          <p:cNvCxnSpPr>
            <a:stCxn id="99" idx="7"/>
            <a:endCxn id="99" idx="3"/>
          </p:cNvCxnSpPr>
          <p:nvPr/>
        </p:nvCxnSpPr>
        <p:spPr bwMode="auto">
          <a:xfrm>
            <a:off x="3306120" y="6120285"/>
            <a:ext cx="176034" cy="176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a:stCxn id="99" idx="5"/>
            <a:endCxn id="99" idx="1"/>
          </p:cNvCxnSpPr>
          <p:nvPr/>
        </p:nvCxnSpPr>
        <p:spPr bwMode="auto">
          <a:xfrm flipH="1">
            <a:off x="3306120" y="6120285"/>
            <a:ext cx="176034" cy="176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円/楕円 101"/>
          <p:cNvSpPr/>
          <p:nvPr/>
        </p:nvSpPr>
        <p:spPr bwMode="auto">
          <a:xfrm rot="16200000">
            <a:off x="3270010" y="5358971"/>
            <a:ext cx="248253" cy="2482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000" dirty="0">
              <a:solidFill>
                <a:schemeClr val="tx1"/>
              </a:solidFill>
            </a:endParaRPr>
          </a:p>
        </p:txBody>
      </p:sp>
      <p:sp>
        <p:nvSpPr>
          <p:cNvPr id="103" name="テキスト ボックス 71"/>
          <p:cNvSpPr txBox="1">
            <a:spLocks noChangeArrowheads="1"/>
          </p:cNvSpPr>
          <p:nvPr/>
        </p:nvSpPr>
        <p:spPr bwMode="auto">
          <a:xfrm>
            <a:off x="3226377" y="5351448"/>
            <a:ext cx="406234" cy="23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t> 〜</a:t>
            </a:r>
            <a:endParaRPr lang="ja-JP" altLang="en-US" sz="1000"/>
          </a:p>
        </p:txBody>
      </p:sp>
      <p:cxnSp>
        <p:nvCxnSpPr>
          <p:cNvPr id="104" name="直線コネクタ 103"/>
          <p:cNvCxnSpPr>
            <a:stCxn id="102" idx="0"/>
            <a:endCxn id="27" idx="3"/>
          </p:cNvCxnSpPr>
          <p:nvPr/>
        </p:nvCxnSpPr>
        <p:spPr>
          <a:xfrm flipH="1" flipV="1">
            <a:off x="2519229" y="5477832"/>
            <a:ext cx="750782" cy="6018"/>
          </a:xfrm>
          <a:prstGeom prst="line">
            <a:avLst/>
          </a:prstGeom>
          <a:ln w="254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直線コネクタ 104"/>
          <p:cNvCxnSpPr>
            <a:stCxn id="102" idx="2"/>
            <a:endCxn id="99" idx="6"/>
          </p:cNvCxnSpPr>
          <p:nvPr/>
        </p:nvCxnSpPr>
        <p:spPr>
          <a:xfrm>
            <a:off x="3394890" y="5607225"/>
            <a:ext cx="0" cy="476950"/>
          </a:xfrm>
          <a:prstGeom prst="line">
            <a:avLst/>
          </a:prstGeom>
          <a:ln w="254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06" name="正方形/長方形 105"/>
          <p:cNvSpPr/>
          <p:nvPr/>
        </p:nvSpPr>
        <p:spPr bwMode="auto">
          <a:xfrm rot="10800000">
            <a:off x="3288065" y="5689976"/>
            <a:ext cx="213650" cy="237723"/>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000">
              <a:latin typeface="Arial"/>
              <a:cs typeface="Arial"/>
            </a:endParaRPr>
          </a:p>
        </p:txBody>
      </p:sp>
      <p:sp>
        <p:nvSpPr>
          <p:cNvPr id="107" name="テキスト ボックス 81"/>
          <p:cNvSpPr txBox="1">
            <a:spLocks noChangeArrowheads="1"/>
          </p:cNvSpPr>
          <p:nvPr/>
        </p:nvSpPr>
        <p:spPr bwMode="auto">
          <a:xfrm>
            <a:off x="3263992" y="5677940"/>
            <a:ext cx="365611" cy="2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t>Φ</a:t>
            </a:r>
            <a:endParaRPr lang="ja-JP" altLang="en-US" sz="1000"/>
          </a:p>
        </p:txBody>
      </p:sp>
      <p:sp>
        <p:nvSpPr>
          <p:cNvPr id="108" name="正方形/長方形 107"/>
          <p:cNvSpPr/>
          <p:nvPr/>
        </p:nvSpPr>
        <p:spPr>
          <a:xfrm>
            <a:off x="3719877" y="4924149"/>
            <a:ext cx="437831"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000" dirty="0">
                <a:solidFill>
                  <a:srgbClr val="000000"/>
                </a:solidFill>
                <a:latin typeface="Arial"/>
                <a:cs typeface="Arial"/>
              </a:rPr>
              <a:t>LPF</a:t>
            </a:r>
            <a:endParaRPr lang="ja-JP" altLang="en-US" sz="1000" dirty="0">
              <a:solidFill>
                <a:srgbClr val="000000"/>
              </a:solidFill>
              <a:latin typeface="Arial"/>
              <a:cs typeface="Arial"/>
            </a:endParaRPr>
          </a:p>
        </p:txBody>
      </p:sp>
      <p:sp>
        <p:nvSpPr>
          <p:cNvPr id="109" name="正方形/長方形 108"/>
          <p:cNvSpPr/>
          <p:nvPr/>
        </p:nvSpPr>
        <p:spPr>
          <a:xfrm>
            <a:off x="3718373" y="4236560"/>
            <a:ext cx="439335"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000" dirty="0">
                <a:solidFill>
                  <a:srgbClr val="000000"/>
                </a:solidFill>
                <a:latin typeface="Arial"/>
                <a:cs typeface="Arial"/>
              </a:rPr>
              <a:t>PID</a:t>
            </a:r>
            <a:endParaRPr lang="ja-JP" altLang="en-US" sz="1000" dirty="0">
              <a:solidFill>
                <a:srgbClr val="000000"/>
              </a:solidFill>
              <a:latin typeface="Arial"/>
              <a:cs typeface="Arial"/>
            </a:endParaRPr>
          </a:p>
        </p:txBody>
      </p:sp>
      <p:cxnSp>
        <p:nvCxnSpPr>
          <p:cNvPr id="110" name="直線コネクタ 109"/>
          <p:cNvCxnSpPr>
            <a:stCxn id="99" idx="0"/>
            <a:endCxn id="23" idx="6"/>
          </p:cNvCxnSpPr>
          <p:nvPr/>
        </p:nvCxnSpPr>
        <p:spPr>
          <a:xfrm flipH="1" flipV="1">
            <a:off x="2990160" y="6206044"/>
            <a:ext cx="279850" cy="1505"/>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1" name="直線コネクタ 110"/>
          <p:cNvCxnSpPr/>
          <p:nvPr/>
        </p:nvCxnSpPr>
        <p:spPr>
          <a:xfrm flipH="1" flipV="1">
            <a:off x="3527292" y="6203035"/>
            <a:ext cx="415262" cy="4514"/>
          </a:xfrm>
          <a:prstGeom prst="line">
            <a:avLst/>
          </a:prstGeom>
          <a:ln w="25400">
            <a:solidFill>
              <a:srgbClr val="0000FF"/>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2" name="直線コネクタ 111"/>
          <p:cNvCxnSpPr>
            <a:stCxn id="108" idx="2"/>
          </p:cNvCxnSpPr>
          <p:nvPr/>
        </p:nvCxnSpPr>
        <p:spPr>
          <a:xfrm>
            <a:off x="3938040" y="5185945"/>
            <a:ext cx="0" cy="1021605"/>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3" name="直線コネクタ 112"/>
          <p:cNvCxnSpPr>
            <a:stCxn id="109" idx="2"/>
            <a:endCxn id="108" idx="0"/>
          </p:cNvCxnSpPr>
          <p:nvPr/>
        </p:nvCxnSpPr>
        <p:spPr>
          <a:xfrm>
            <a:off x="3938041" y="4498356"/>
            <a:ext cx="752" cy="425793"/>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4" name="直線コネクタ 113"/>
          <p:cNvCxnSpPr>
            <a:stCxn id="76" idx="6"/>
          </p:cNvCxnSpPr>
          <p:nvPr/>
        </p:nvCxnSpPr>
        <p:spPr>
          <a:xfrm flipV="1">
            <a:off x="1959528" y="3094590"/>
            <a:ext cx="1983026" cy="3009"/>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5" name="直線コネクタ 114"/>
          <p:cNvCxnSpPr>
            <a:stCxn id="109" idx="0"/>
          </p:cNvCxnSpPr>
          <p:nvPr/>
        </p:nvCxnSpPr>
        <p:spPr>
          <a:xfrm flipV="1">
            <a:off x="3938040" y="3094590"/>
            <a:ext cx="0" cy="1141971"/>
          </a:xfrm>
          <a:prstGeom prst="line">
            <a:avLst/>
          </a:prstGeom>
          <a:ln w="25400">
            <a:solidFill>
              <a:srgbClr val="0000FF"/>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6" name="直線コネクタ 115"/>
          <p:cNvCxnSpPr/>
          <p:nvPr/>
        </p:nvCxnSpPr>
        <p:spPr>
          <a:xfrm>
            <a:off x="1422396" y="3511357"/>
            <a:ext cx="2508121" cy="0"/>
          </a:xfrm>
          <a:prstGeom prst="line">
            <a:avLst/>
          </a:prstGeom>
          <a:ln w="25400">
            <a:solidFill>
              <a:srgbClr val="0000FF"/>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17" name="フリーフォーム 116"/>
          <p:cNvSpPr/>
          <p:nvPr/>
        </p:nvSpPr>
        <p:spPr bwMode="auto">
          <a:xfrm>
            <a:off x="357159" y="1984216"/>
            <a:ext cx="526600" cy="443849"/>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sp>
        <p:nvSpPr>
          <p:cNvPr id="118" name="フリーフォーム 117"/>
          <p:cNvSpPr/>
          <p:nvPr/>
        </p:nvSpPr>
        <p:spPr bwMode="auto">
          <a:xfrm rot="16200000">
            <a:off x="408315" y="3266111"/>
            <a:ext cx="443848" cy="525096"/>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sp>
        <p:nvSpPr>
          <p:cNvPr id="119" name="フリーフォーム 118"/>
          <p:cNvSpPr/>
          <p:nvPr/>
        </p:nvSpPr>
        <p:spPr bwMode="auto">
          <a:xfrm rot="5400000">
            <a:off x="1733090" y="3704694"/>
            <a:ext cx="443848" cy="526600"/>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cxnSp>
        <p:nvCxnSpPr>
          <p:cNvPr id="120" name="直線コネクタ 119"/>
          <p:cNvCxnSpPr>
            <a:stCxn id="117" idx="2"/>
            <a:endCxn id="118" idx="0"/>
          </p:cNvCxnSpPr>
          <p:nvPr/>
        </p:nvCxnSpPr>
        <p:spPr bwMode="auto">
          <a:xfrm>
            <a:off x="361672" y="2428065"/>
            <a:ext cx="7524" cy="87867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9" idx="2"/>
            <a:endCxn id="118" idx="2"/>
          </p:cNvCxnSpPr>
          <p:nvPr/>
        </p:nvCxnSpPr>
        <p:spPr bwMode="auto">
          <a:xfrm flipH="1" flipV="1">
            <a:off x="892787" y="3746070"/>
            <a:ext cx="798927" cy="4513"/>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2" name="フリーフォーム 121"/>
          <p:cNvSpPr/>
          <p:nvPr/>
        </p:nvSpPr>
        <p:spPr bwMode="auto">
          <a:xfrm>
            <a:off x="357159" y="1982711"/>
            <a:ext cx="525096" cy="443848"/>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sp>
        <p:nvSpPr>
          <p:cNvPr id="123" name="フリーフォーム 122"/>
          <p:cNvSpPr/>
          <p:nvPr/>
        </p:nvSpPr>
        <p:spPr bwMode="auto">
          <a:xfrm rot="16200000">
            <a:off x="408314" y="3264606"/>
            <a:ext cx="443849" cy="525097"/>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sp>
        <p:nvSpPr>
          <p:cNvPr id="124" name="フリーフォーム 123"/>
          <p:cNvSpPr/>
          <p:nvPr/>
        </p:nvSpPr>
        <p:spPr bwMode="auto">
          <a:xfrm rot="5400000">
            <a:off x="1729327" y="3703941"/>
            <a:ext cx="443849" cy="525097"/>
          </a:xfrm>
          <a:custGeom>
            <a:avLst/>
            <a:gdLst>
              <a:gd name="connsiteX0" fmla="*/ 1142263 w 1142263"/>
              <a:gd name="connsiteY0" fmla="*/ 2637 h 1071594"/>
              <a:gd name="connsiteX1" fmla="*/ 137274 w 1142263"/>
              <a:gd name="connsiteY1" fmla="*/ 167092 h 1071594"/>
              <a:gd name="connsiteX2" fmla="*/ 9366 w 1142263"/>
              <a:gd name="connsiteY2" fmla="*/ 1071594 h 1071594"/>
            </a:gdLst>
            <a:ahLst/>
            <a:cxnLst>
              <a:cxn ang="0">
                <a:pos x="connsiteX0" y="connsiteY0"/>
              </a:cxn>
              <a:cxn ang="0">
                <a:pos x="connsiteX1" y="connsiteY1"/>
              </a:cxn>
              <a:cxn ang="0">
                <a:pos x="connsiteX2" y="connsiteY2"/>
              </a:cxn>
            </a:cxnLst>
            <a:rect l="l" t="t" r="r" b="b"/>
            <a:pathLst>
              <a:path w="1142263" h="1071594">
                <a:moveTo>
                  <a:pt x="1142263" y="2637"/>
                </a:moveTo>
                <a:cubicBezTo>
                  <a:pt x="734176" y="-4215"/>
                  <a:pt x="326090" y="-11067"/>
                  <a:pt x="137274" y="167092"/>
                </a:cubicBezTo>
                <a:cubicBezTo>
                  <a:pt x="-51542" y="345251"/>
                  <a:pt x="9366" y="1071594"/>
                  <a:pt x="9366" y="1071594"/>
                </a:cubicBezTo>
              </a:path>
            </a:pathLst>
          </a:cu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000"/>
          </a:p>
        </p:txBody>
      </p:sp>
      <p:cxnSp>
        <p:nvCxnSpPr>
          <p:cNvPr id="125" name="直線コネクタ 124"/>
          <p:cNvCxnSpPr>
            <a:stCxn id="122" idx="2"/>
            <a:endCxn id="123" idx="0"/>
          </p:cNvCxnSpPr>
          <p:nvPr/>
        </p:nvCxnSpPr>
        <p:spPr bwMode="auto">
          <a:xfrm>
            <a:off x="361673" y="2426559"/>
            <a:ext cx="7523" cy="878670"/>
          </a:xfrm>
          <a:prstGeom prst="line">
            <a:avLst/>
          </a:pr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24" idx="2"/>
            <a:endCxn id="123" idx="2"/>
          </p:cNvCxnSpPr>
          <p:nvPr/>
        </p:nvCxnSpPr>
        <p:spPr bwMode="auto">
          <a:xfrm flipH="1" flipV="1">
            <a:off x="892786" y="3744564"/>
            <a:ext cx="795918" cy="4514"/>
          </a:xfrm>
          <a:prstGeom prst="line">
            <a:avLst/>
          </a:prstGeom>
          <a:ln w="63500">
            <a:solidFill>
              <a:srgbClr val="FF0000">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27" name="テキスト ボックス 292"/>
          <p:cNvSpPr txBox="1">
            <a:spLocks noChangeArrowheads="1"/>
          </p:cNvSpPr>
          <p:nvPr/>
        </p:nvSpPr>
        <p:spPr bwMode="auto">
          <a:xfrm>
            <a:off x="436901" y="1275563"/>
            <a:ext cx="1336060" cy="23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FF0000"/>
                </a:solidFill>
                <a:latin typeface="Arial" charset="0"/>
                <a:cs typeface="Arial" charset="0"/>
              </a:rPr>
              <a:t>For application</a:t>
            </a:r>
            <a:endParaRPr lang="ja-JP" altLang="en-US" sz="1000">
              <a:solidFill>
                <a:srgbClr val="FF0000"/>
              </a:solidFill>
              <a:latin typeface="Arial" charset="0"/>
              <a:cs typeface="Arial" charset="0"/>
            </a:endParaRPr>
          </a:p>
        </p:txBody>
      </p:sp>
      <p:sp>
        <p:nvSpPr>
          <p:cNvPr id="128" name="テキスト ボックス 293"/>
          <p:cNvSpPr txBox="1">
            <a:spLocks noChangeArrowheads="1"/>
          </p:cNvSpPr>
          <p:nvPr/>
        </p:nvSpPr>
        <p:spPr bwMode="auto">
          <a:xfrm>
            <a:off x="163069" y="1725429"/>
            <a:ext cx="719185"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r>
              <a:rPr lang="en-US" altLang="ja-JP" sz="1000">
                <a:solidFill>
                  <a:srgbClr val="FF0000"/>
                </a:solidFill>
                <a:latin typeface="Arial" charset="0"/>
                <a:cs typeface="Arial" charset="0"/>
              </a:rPr>
              <a:t>For Lock</a:t>
            </a:r>
            <a:endParaRPr lang="ja-JP" altLang="en-US" sz="1000">
              <a:solidFill>
                <a:srgbClr val="FF0000"/>
              </a:solidFill>
              <a:latin typeface="Arial" charset="0"/>
              <a:cs typeface="Arial" charset="0"/>
            </a:endParaRPr>
          </a:p>
        </p:txBody>
      </p:sp>
      <p:sp>
        <p:nvSpPr>
          <p:cNvPr id="129" name="テキスト ボックス 303"/>
          <p:cNvSpPr txBox="1">
            <a:spLocks noChangeArrowheads="1"/>
          </p:cNvSpPr>
          <p:nvPr/>
        </p:nvSpPr>
        <p:spPr bwMode="auto">
          <a:xfrm>
            <a:off x="2702786" y="5878048"/>
            <a:ext cx="660508"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000">
                <a:solidFill>
                  <a:srgbClr val="000000"/>
                </a:solidFill>
                <a:latin typeface="Arial" charset="0"/>
                <a:cs typeface="Arial" charset="0"/>
              </a:rPr>
              <a:t>PD</a:t>
            </a:r>
            <a:endParaRPr lang="ja-JP" altLang="en-US" sz="1000">
              <a:solidFill>
                <a:srgbClr val="000000"/>
              </a:solidFill>
              <a:latin typeface="Arial" charset="0"/>
              <a:cs typeface="Arial" charset="0"/>
            </a:endParaRPr>
          </a:p>
        </p:txBody>
      </p:sp>
      <p:sp>
        <p:nvSpPr>
          <p:cNvPr id="130" name="テキスト ボックス 304"/>
          <p:cNvSpPr txBox="1">
            <a:spLocks noChangeArrowheads="1"/>
          </p:cNvSpPr>
          <p:nvPr/>
        </p:nvSpPr>
        <p:spPr bwMode="auto">
          <a:xfrm>
            <a:off x="2702786" y="6251182"/>
            <a:ext cx="806451" cy="37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sz="1000" dirty="0">
                <a:solidFill>
                  <a:srgbClr val="0000FF"/>
                </a:solidFill>
                <a:latin typeface="Arial" charset="0"/>
                <a:cs typeface="Arial" charset="0"/>
              </a:rPr>
              <a:t>Reflection Light </a:t>
            </a:r>
            <a:endParaRPr lang="ja-JP" altLang="en-US" sz="1000" dirty="0">
              <a:solidFill>
                <a:srgbClr val="0000FF"/>
              </a:solidFill>
              <a:latin typeface="Arial" charset="0"/>
              <a:cs typeface="Arial" charset="0"/>
            </a:endParaRPr>
          </a:p>
        </p:txBody>
      </p:sp>
      <p:sp>
        <p:nvSpPr>
          <p:cNvPr id="131" name="テキスト ボックス 305"/>
          <p:cNvSpPr txBox="1">
            <a:spLocks noChangeArrowheads="1"/>
          </p:cNvSpPr>
          <p:nvPr/>
        </p:nvSpPr>
        <p:spPr bwMode="auto">
          <a:xfrm>
            <a:off x="2118731" y="3479760"/>
            <a:ext cx="1215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400" dirty="0" smtClean="0">
                <a:solidFill>
                  <a:srgbClr val="0000FF"/>
                </a:solidFill>
                <a:latin typeface="Arial" charset="0"/>
                <a:cs typeface="Arial" charset="0"/>
              </a:rPr>
              <a:t>Slow</a:t>
            </a:r>
            <a:endParaRPr lang="ja-JP" altLang="en-US" sz="1400" dirty="0">
              <a:solidFill>
                <a:srgbClr val="0000FF"/>
              </a:solidFill>
              <a:latin typeface="Arial" charset="0"/>
              <a:cs typeface="Arial" charset="0"/>
            </a:endParaRPr>
          </a:p>
        </p:txBody>
      </p:sp>
      <p:sp>
        <p:nvSpPr>
          <p:cNvPr id="132" name="テキスト ボックス 306"/>
          <p:cNvSpPr txBox="1">
            <a:spLocks noChangeArrowheads="1"/>
          </p:cNvSpPr>
          <p:nvPr/>
        </p:nvSpPr>
        <p:spPr bwMode="auto">
          <a:xfrm>
            <a:off x="3063884" y="5143817"/>
            <a:ext cx="662012" cy="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sz="1000">
                <a:solidFill>
                  <a:srgbClr val="000000"/>
                </a:solidFill>
                <a:latin typeface="Arial" charset="0"/>
                <a:cs typeface="Arial" charset="0"/>
              </a:rPr>
              <a:t>15MHz</a:t>
            </a:r>
            <a:endParaRPr lang="ja-JP" altLang="en-US" sz="1000">
              <a:solidFill>
                <a:srgbClr val="000000"/>
              </a:solidFill>
              <a:latin typeface="Arial" charset="0"/>
              <a:cs typeface="Arial" charset="0"/>
            </a:endParaRPr>
          </a:p>
        </p:txBody>
      </p:sp>
      <p:sp>
        <p:nvSpPr>
          <p:cNvPr id="133" name="テキスト ボックス 309"/>
          <p:cNvSpPr txBox="1">
            <a:spLocks noChangeArrowheads="1"/>
          </p:cNvSpPr>
          <p:nvPr/>
        </p:nvSpPr>
        <p:spPr bwMode="auto">
          <a:xfrm>
            <a:off x="2122304" y="3069013"/>
            <a:ext cx="1194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400" dirty="0" smtClean="0">
                <a:solidFill>
                  <a:srgbClr val="0000FF"/>
                </a:solidFill>
                <a:latin typeface="Arial" charset="0"/>
                <a:cs typeface="Arial" charset="0"/>
              </a:rPr>
              <a:t>Fast</a:t>
            </a:r>
            <a:endParaRPr lang="ja-JP" altLang="en-US" sz="1400" dirty="0">
              <a:solidFill>
                <a:srgbClr val="0000FF"/>
              </a:solidFill>
              <a:latin typeface="Arial" charset="0"/>
              <a:cs typeface="Arial" charset="0"/>
            </a:endParaRPr>
          </a:p>
        </p:txBody>
      </p:sp>
      <p:sp>
        <p:nvSpPr>
          <p:cNvPr id="134" name="正方形/長方形 133"/>
          <p:cNvSpPr/>
          <p:nvPr/>
        </p:nvSpPr>
        <p:spPr>
          <a:xfrm>
            <a:off x="3349752" y="3389486"/>
            <a:ext cx="379152" cy="2617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000" dirty="0">
                <a:solidFill>
                  <a:srgbClr val="000000"/>
                </a:solidFill>
                <a:latin typeface="Arial"/>
                <a:cs typeface="Arial"/>
              </a:rPr>
              <a:t>PI</a:t>
            </a:r>
            <a:endParaRPr lang="ja-JP" altLang="en-US" sz="1000" dirty="0">
              <a:solidFill>
                <a:srgbClr val="000000"/>
              </a:solidFill>
              <a:latin typeface="Arial"/>
              <a:cs typeface="Arial"/>
            </a:endParaRPr>
          </a:p>
        </p:txBody>
      </p:sp>
      <p:sp>
        <p:nvSpPr>
          <p:cNvPr id="135" name="テキスト ボックス 314"/>
          <p:cNvSpPr txBox="1">
            <a:spLocks noChangeArrowheads="1"/>
          </p:cNvSpPr>
          <p:nvPr/>
        </p:nvSpPr>
        <p:spPr bwMode="auto">
          <a:xfrm>
            <a:off x="581706" y="3505765"/>
            <a:ext cx="717680" cy="23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defRPr/>
            </a:pPr>
            <a:r>
              <a:rPr lang="en-US" altLang="ja-JP" sz="1000" dirty="0" smtClean="0">
                <a:solidFill>
                  <a:srgbClr val="FF0000">
                    <a:alpha val="50000"/>
                  </a:srgbClr>
                </a:solidFill>
                <a:latin typeface="Arial" charset="0"/>
                <a:cs typeface="Arial" charset="0"/>
              </a:rPr>
              <a:t>PMF</a:t>
            </a:r>
            <a:endParaRPr lang="ja-JP" altLang="en-US" sz="1000" dirty="0" smtClean="0">
              <a:solidFill>
                <a:srgbClr val="FF0000">
                  <a:alpha val="50000"/>
                </a:srgbClr>
              </a:solidFill>
              <a:latin typeface="Arial" charset="0"/>
              <a:cs typeface="Arial" charset="0"/>
            </a:endParaRPr>
          </a:p>
        </p:txBody>
      </p:sp>
      <p:pic>
        <p:nvPicPr>
          <p:cNvPr id="144" name="Picture 4" descr="Z:\I_Ito\data\140315\scope_14.bmp"/>
          <p:cNvPicPr>
            <a:picLocks noChangeAspect="1" noChangeArrowheads="1"/>
          </p:cNvPicPr>
          <p:nvPr/>
        </p:nvPicPr>
        <p:blipFill rotWithShape="1">
          <a:blip r:embed="rId6">
            <a:extLst>
              <a:ext uri="{28A0092B-C50C-407E-A947-70E740481C1C}">
                <a14:useLocalDpi xmlns:a14="http://schemas.microsoft.com/office/drawing/2010/main" val="0"/>
              </a:ext>
            </a:extLst>
          </a:blip>
          <a:srcRect r="16147" b="10931"/>
          <a:stretch/>
        </p:blipFill>
        <p:spPr bwMode="auto">
          <a:xfrm>
            <a:off x="5952354" y="1066908"/>
            <a:ext cx="3868830" cy="258437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010178" y="1298130"/>
            <a:ext cx="2483473" cy="400110"/>
          </a:xfrm>
          <a:prstGeom prst="rect">
            <a:avLst/>
          </a:prstGeom>
          <a:noFill/>
        </p:spPr>
        <p:txBody>
          <a:bodyPr wrap="square" rtlCol="0">
            <a:spAutoFit/>
          </a:bodyPr>
          <a:lstStyle/>
          <a:p>
            <a:r>
              <a:rPr kumimoji="1" lang="ja-JP" altLang="en-US" sz="2000" dirty="0" smtClean="0">
                <a:solidFill>
                  <a:schemeClr val="bg1"/>
                </a:solidFill>
              </a:rPr>
              <a:t>フリーラン</a:t>
            </a:r>
            <a:endParaRPr kumimoji="1" lang="ja-JP" altLang="en-US" sz="2000" dirty="0">
              <a:solidFill>
                <a:schemeClr val="bg1"/>
              </a:solidFill>
            </a:endParaRPr>
          </a:p>
        </p:txBody>
      </p:sp>
      <p:sp>
        <p:nvSpPr>
          <p:cNvPr id="142" name="テキスト ボックス 141"/>
          <p:cNvSpPr txBox="1"/>
          <p:nvPr/>
        </p:nvSpPr>
        <p:spPr>
          <a:xfrm>
            <a:off x="5994103" y="4296561"/>
            <a:ext cx="2483473" cy="400110"/>
          </a:xfrm>
          <a:prstGeom prst="rect">
            <a:avLst/>
          </a:prstGeom>
          <a:noFill/>
        </p:spPr>
        <p:txBody>
          <a:bodyPr wrap="square" rtlCol="0">
            <a:spAutoFit/>
          </a:bodyPr>
          <a:lstStyle/>
          <a:p>
            <a:r>
              <a:rPr kumimoji="1" lang="ja-JP" altLang="en-US" sz="2000" dirty="0" smtClean="0">
                <a:solidFill>
                  <a:srgbClr val="FFFFFF"/>
                </a:solidFill>
              </a:rPr>
              <a:t>ロック</a:t>
            </a:r>
            <a:endParaRPr kumimoji="1" lang="ja-JP" altLang="en-US" sz="2000" dirty="0">
              <a:solidFill>
                <a:srgbClr val="FFFFFF"/>
              </a:solidFill>
            </a:endParaRPr>
          </a:p>
        </p:txBody>
      </p:sp>
      <p:pic>
        <p:nvPicPr>
          <p:cNvPr id="146" name="図 145"/>
          <p:cNvPicPr>
            <a:picLocks noChangeAspect="1"/>
          </p:cNvPicPr>
          <p:nvPr/>
        </p:nvPicPr>
        <p:blipFill rotWithShape="1">
          <a:blip r:embed="rId7"/>
          <a:srcRect l="33767" t="24344" r="33272" b="24514"/>
          <a:stretch/>
        </p:blipFill>
        <p:spPr>
          <a:xfrm>
            <a:off x="2589872" y="1179673"/>
            <a:ext cx="1040945" cy="1019541"/>
          </a:xfrm>
          <a:prstGeom prst="rect">
            <a:avLst/>
          </a:prstGeom>
        </p:spPr>
      </p:pic>
      <p:pic>
        <p:nvPicPr>
          <p:cNvPr id="141" name="Picture 2" descr="Z:\I_Ito\data\140315\FPGA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2487" y="1685941"/>
            <a:ext cx="2030085" cy="1029259"/>
          </a:xfrm>
          <a:prstGeom prst="rect">
            <a:avLst/>
          </a:prstGeom>
          <a:noFill/>
          <a:extLst>
            <a:ext uri="{909E8E84-426E-40dd-AFC4-6F175D3DCCD1}">
              <a14:hiddenFill xmlns:a14="http://schemas.microsoft.com/office/drawing/2010/main">
                <a:solidFill>
                  <a:srgbClr val="FFFFFF"/>
                </a:solidFill>
              </a14:hiddenFill>
            </a:ext>
          </a:extLst>
        </p:spPr>
      </p:pic>
      <p:sp>
        <p:nvSpPr>
          <p:cNvPr id="138" name="四角形吹き出し 137"/>
          <p:cNvSpPr/>
          <p:nvPr/>
        </p:nvSpPr>
        <p:spPr>
          <a:xfrm>
            <a:off x="2411524" y="1025276"/>
            <a:ext cx="2792175" cy="1816546"/>
          </a:xfrm>
          <a:prstGeom prst="wedgeRectCallout">
            <a:avLst>
              <a:gd name="adj1" fmla="val -9740"/>
              <a:gd name="adj2" fmla="val 82078"/>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40" name="直線矢印コネクタ 139"/>
          <p:cNvCxnSpPr/>
          <p:nvPr/>
        </p:nvCxnSpPr>
        <p:spPr>
          <a:xfrm flipV="1">
            <a:off x="6010178" y="3376790"/>
            <a:ext cx="3682833" cy="12696"/>
          </a:xfrm>
          <a:prstGeom prst="straightConnector1">
            <a:avLst/>
          </a:prstGeom>
          <a:ln w="38100">
            <a:solidFill>
              <a:schemeClr val="bg1"/>
            </a:solidFill>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145" name="テキスト ボックス 144"/>
          <p:cNvSpPr txBox="1"/>
          <p:nvPr/>
        </p:nvSpPr>
        <p:spPr>
          <a:xfrm>
            <a:off x="6494154" y="3003919"/>
            <a:ext cx="819807" cy="369332"/>
          </a:xfrm>
          <a:prstGeom prst="rect">
            <a:avLst/>
          </a:prstGeom>
          <a:noFill/>
        </p:spPr>
        <p:txBody>
          <a:bodyPr wrap="square" rtlCol="0">
            <a:spAutoFit/>
          </a:bodyPr>
          <a:lstStyle/>
          <a:p>
            <a:r>
              <a:rPr kumimoji="1" lang="en-US" altLang="ja-JP" dirty="0" smtClean="0">
                <a:solidFill>
                  <a:srgbClr val="FFFFFF"/>
                </a:solidFill>
              </a:rPr>
              <a:t>500</a:t>
            </a:r>
            <a:r>
              <a:rPr lang="en-US" altLang="en-US" dirty="0" smtClean="0">
                <a:solidFill>
                  <a:srgbClr val="FFFFFF"/>
                </a:solidFill>
              </a:rPr>
              <a:t>秒</a:t>
            </a:r>
            <a:endParaRPr kumimoji="1" lang="ja-JP" altLang="en-US" dirty="0">
              <a:solidFill>
                <a:srgbClr val="FFFFFF"/>
              </a:solidFill>
            </a:endParaRPr>
          </a:p>
        </p:txBody>
      </p:sp>
    </p:spTree>
    <p:extLst>
      <p:ext uri="{BB962C8B-B14F-4D97-AF65-F5344CB8AC3E}">
        <p14:creationId xmlns:p14="http://schemas.microsoft.com/office/powerpoint/2010/main" val="3982582316"/>
      </p:ext>
    </p:extLst>
  </p:cSld>
  <p:clrMapOvr>
    <a:masterClrMapping/>
  </p:clrMapOvr>
  <mc:AlternateContent xmlns:mc="http://schemas.openxmlformats.org/markup-compatibility/2006" xmlns:p14="http://schemas.microsoft.com/office/powerpoint/2010/main">
    <mc:Choice Requires="p14">
      <p:transition spd="slow" p14:dur="2000" advTm="744"/>
    </mc:Choice>
    <mc:Fallback xmlns="">
      <p:transition xmlns:p14="http://schemas.microsoft.com/office/powerpoint/2010/main" spd="slow" advTm="744"/>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まとめ</a:t>
            </a:r>
            <a:endParaRPr kumimoji="1" lang="ja-JP" altLang="en-US" sz="4000" dirty="0">
              <a:latin typeface="Arial"/>
              <a:cs typeface="Arial"/>
            </a:endParaRPr>
          </a:p>
        </p:txBody>
      </p:sp>
      <p:sp>
        <p:nvSpPr>
          <p:cNvPr id="3" name="テキスト ボックス 2"/>
          <p:cNvSpPr txBox="1"/>
          <p:nvPr/>
        </p:nvSpPr>
        <p:spPr>
          <a:xfrm>
            <a:off x="1192287" y="1181831"/>
            <a:ext cx="7709668" cy="2031325"/>
          </a:xfrm>
          <a:prstGeom prst="rect">
            <a:avLst/>
          </a:prstGeom>
          <a:noFill/>
        </p:spPr>
        <p:txBody>
          <a:bodyPr wrap="square" rtlCol="0">
            <a:spAutoFit/>
          </a:bodyPr>
          <a:lstStyle/>
          <a:p>
            <a:pPr algn="ctr">
              <a:spcBef>
                <a:spcPts val="1800"/>
              </a:spcBef>
            </a:pPr>
            <a:r>
              <a:rPr kumimoji="1" lang="en-US" altLang="ja-JP" sz="3200" b="1" dirty="0" err="1" smtClean="0">
                <a:solidFill>
                  <a:srgbClr val="008000"/>
                </a:solidFill>
                <a:latin typeface="Arial"/>
                <a:cs typeface="Arial"/>
              </a:rPr>
              <a:t>LabVIEW</a:t>
            </a:r>
            <a:r>
              <a:rPr lang="ja-JP" altLang="en-US" sz="2800" dirty="0" smtClean="0">
                <a:latin typeface="Arial"/>
                <a:cs typeface="Arial"/>
              </a:rPr>
              <a:t>で</a:t>
            </a:r>
            <a:endParaRPr lang="en-US" altLang="ja-JP" sz="2800" dirty="0" smtClean="0">
              <a:latin typeface="Arial"/>
              <a:cs typeface="Arial"/>
            </a:endParaRPr>
          </a:p>
          <a:p>
            <a:pPr algn="ctr">
              <a:spcBef>
                <a:spcPts val="1800"/>
              </a:spcBef>
            </a:pPr>
            <a:r>
              <a:rPr kumimoji="1" lang="en-US" altLang="ja-JP" sz="3200" b="1" dirty="0" smtClean="0">
                <a:solidFill>
                  <a:srgbClr val="0000FF"/>
                </a:solidFill>
                <a:latin typeface="Arial"/>
                <a:cs typeface="Arial"/>
              </a:rPr>
              <a:t>Real-Time OS</a:t>
            </a:r>
            <a:r>
              <a:rPr kumimoji="1" lang="ja-JP" altLang="en-US" sz="2800" dirty="0" smtClean="0">
                <a:latin typeface="Arial"/>
                <a:cs typeface="Arial"/>
              </a:rPr>
              <a:t>と</a:t>
            </a:r>
            <a:r>
              <a:rPr kumimoji="1" lang="en-US" altLang="ja-JP" sz="3200" b="1" dirty="0" smtClean="0">
                <a:solidFill>
                  <a:srgbClr val="FF0000"/>
                </a:solidFill>
                <a:latin typeface="Arial"/>
                <a:cs typeface="Arial"/>
              </a:rPr>
              <a:t>FPGA</a:t>
            </a:r>
            <a:r>
              <a:rPr kumimoji="1" lang="ja-JP" altLang="en-US" sz="2800" dirty="0" smtClean="0">
                <a:latin typeface="Arial"/>
                <a:cs typeface="Arial"/>
              </a:rPr>
              <a:t>が</a:t>
            </a:r>
            <a:endParaRPr kumimoji="1" lang="en-US" altLang="ja-JP" sz="2800" dirty="0" smtClean="0">
              <a:latin typeface="Arial"/>
              <a:cs typeface="Arial"/>
            </a:endParaRPr>
          </a:p>
          <a:p>
            <a:pPr algn="ctr">
              <a:spcBef>
                <a:spcPts val="1800"/>
              </a:spcBef>
            </a:pPr>
            <a:r>
              <a:rPr lang="ja-JP" altLang="en-US" sz="3200" b="1" dirty="0" smtClean="0">
                <a:solidFill>
                  <a:srgbClr val="FF6600"/>
                </a:solidFill>
                <a:latin typeface="Arial"/>
                <a:cs typeface="Arial"/>
              </a:rPr>
              <a:t>エンドユーザー</a:t>
            </a:r>
            <a:r>
              <a:rPr lang="ja-JP" altLang="en-US" sz="2800" dirty="0" smtClean="0">
                <a:latin typeface="Arial"/>
                <a:cs typeface="Arial"/>
              </a:rPr>
              <a:t>でも使いやすくなりました。</a:t>
            </a:r>
            <a:endParaRPr kumimoji="1" lang="ja-JP" altLang="en-US" sz="2800" dirty="0">
              <a:latin typeface="Arial"/>
              <a:cs typeface="Arial"/>
            </a:endParaRPr>
          </a:p>
        </p:txBody>
      </p:sp>
      <p:pic>
        <p:nvPicPr>
          <p:cNvPr id="7" name="図 6"/>
          <p:cNvPicPr>
            <a:picLocks noChangeAspect="1"/>
          </p:cNvPicPr>
          <p:nvPr/>
        </p:nvPicPr>
        <p:blipFill>
          <a:blip r:embed="rId3"/>
          <a:stretch>
            <a:fillRect/>
          </a:stretch>
        </p:blipFill>
        <p:spPr>
          <a:xfrm>
            <a:off x="6270583" y="3906150"/>
            <a:ext cx="2476500" cy="2476500"/>
          </a:xfrm>
          <a:prstGeom prst="rect">
            <a:avLst/>
          </a:prstGeom>
        </p:spPr>
      </p:pic>
      <p:pic>
        <p:nvPicPr>
          <p:cNvPr id="4" name="図 3"/>
          <p:cNvPicPr>
            <a:picLocks noChangeAspect="1"/>
          </p:cNvPicPr>
          <p:nvPr/>
        </p:nvPicPr>
        <p:blipFill>
          <a:blip r:embed="rId4"/>
          <a:stretch>
            <a:fillRect/>
          </a:stretch>
        </p:blipFill>
        <p:spPr>
          <a:xfrm>
            <a:off x="1192287" y="3615791"/>
            <a:ext cx="4020362" cy="3003718"/>
          </a:xfrm>
          <a:prstGeom prst="rect">
            <a:avLst/>
          </a:prstGeom>
        </p:spPr>
      </p:pic>
    </p:spTree>
    <p:extLst>
      <p:ext uri="{BB962C8B-B14F-4D97-AF65-F5344CB8AC3E}">
        <p14:creationId xmlns:p14="http://schemas.microsoft.com/office/powerpoint/2010/main" val="416087813"/>
      </p:ext>
    </p:extLst>
  </p:cSld>
  <p:clrMapOvr>
    <a:masterClrMapping/>
  </p:clrMapOvr>
  <mc:AlternateContent xmlns:mc="http://schemas.openxmlformats.org/markup-compatibility/2006" xmlns:p14="http://schemas.microsoft.com/office/powerpoint/2010/main">
    <mc:Choice Requires="p14">
      <p:transition spd="slow" p14:dur="2000" advTm="151"/>
    </mc:Choice>
    <mc:Fallback xmlns="">
      <p:transition xmlns:p14="http://schemas.microsoft.com/office/powerpoint/2010/main" spd="slow" advTm="151"/>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kumimoji="1" lang="ja-JP" altLang="en-US" sz="4000" dirty="0" smtClean="0">
                <a:latin typeface="Arial"/>
                <a:cs typeface="Arial"/>
              </a:rPr>
              <a:t>謝辞</a:t>
            </a:r>
            <a:endParaRPr kumimoji="1" lang="ja-JP" altLang="en-US" sz="4000" dirty="0">
              <a:latin typeface="Arial"/>
              <a:cs typeface="Arial"/>
            </a:endParaRPr>
          </a:p>
        </p:txBody>
      </p:sp>
      <p:pic>
        <p:nvPicPr>
          <p:cNvPr id="4" name="図 3"/>
          <p:cNvPicPr>
            <a:picLocks noChangeAspect="1"/>
          </p:cNvPicPr>
          <p:nvPr/>
        </p:nvPicPr>
        <p:blipFill>
          <a:blip r:embed="rId2"/>
          <a:stretch>
            <a:fillRect/>
          </a:stretch>
        </p:blipFill>
        <p:spPr>
          <a:xfrm>
            <a:off x="375616" y="1394633"/>
            <a:ext cx="4640960" cy="2609097"/>
          </a:xfrm>
          <a:prstGeom prst="rect">
            <a:avLst/>
          </a:prstGeom>
        </p:spPr>
      </p:pic>
      <p:pic>
        <p:nvPicPr>
          <p:cNvPr id="5" name="図 4"/>
          <p:cNvPicPr>
            <a:picLocks noChangeAspect="1"/>
          </p:cNvPicPr>
          <p:nvPr/>
        </p:nvPicPr>
        <p:blipFill>
          <a:blip r:embed="rId3"/>
          <a:stretch>
            <a:fillRect/>
          </a:stretch>
        </p:blipFill>
        <p:spPr>
          <a:xfrm>
            <a:off x="5678687" y="1418482"/>
            <a:ext cx="3916093" cy="2609097"/>
          </a:xfrm>
          <a:prstGeom prst="rect">
            <a:avLst/>
          </a:prstGeom>
        </p:spPr>
      </p:pic>
      <p:sp>
        <p:nvSpPr>
          <p:cNvPr id="6" name="テキスト ボックス 5"/>
          <p:cNvSpPr txBox="1"/>
          <p:nvPr/>
        </p:nvSpPr>
        <p:spPr>
          <a:xfrm>
            <a:off x="375616" y="921006"/>
            <a:ext cx="4640959" cy="461665"/>
          </a:xfrm>
          <a:prstGeom prst="rect">
            <a:avLst/>
          </a:prstGeom>
          <a:noFill/>
        </p:spPr>
        <p:txBody>
          <a:bodyPr wrap="square" rtlCol="0">
            <a:spAutoFit/>
          </a:bodyPr>
          <a:lstStyle/>
          <a:p>
            <a:pPr algn="ctr"/>
            <a:r>
              <a:rPr kumimoji="1" lang="ja-JP" altLang="en-US" sz="2400" dirty="0" smtClean="0"/>
              <a:t>中村研究室</a:t>
            </a:r>
            <a:endParaRPr kumimoji="1" lang="ja-JP" altLang="en-US" sz="2400" dirty="0"/>
          </a:p>
        </p:txBody>
      </p:sp>
      <p:sp>
        <p:nvSpPr>
          <p:cNvPr id="7" name="テキスト ボックス 6"/>
          <p:cNvSpPr txBox="1"/>
          <p:nvPr/>
        </p:nvSpPr>
        <p:spPr>
          <a:xfrm>
            <a:off x="5678687" y="946246"/>
            <a:ext cx="3916093" cy="461665"/>
          </a:xfrm>
          <a:prstGeom prst="rect">
            <a:avLst/>
          </a:prstGeom>
          <a:noFill/>
        </p:spPr>
        <p:txBody>
          <a:bodyPr wrap="square" rtlCol="0">
            <a:spAutoFit/>
          </a:bodyPr>
          <a:lstStyle/>
          <a:p>
            <a:pPr algn="ctr"/>
            <a:r>
              <a:rPr kumimoji="1" lang="ja-JP" altLang="en-US" sz="2400" dirty="0" smtClean="0"/>
              <a:t>小林研究室</a:t>
            </a:r>
            <a:endParaRPr kumimoji="1" lang="ja-JP" altLang="en-US" sz="2400" dirty="0"/>
          </a:p>
        </p:txBody>
      </p:sp>
      <p:sp>
        <p:nvSpPr>
          <p:cNvPr id="3" name="テキスト ボックス 2"/>
          <p:cNvSpPr txBox="1"/>
          <p:nvPr/>
        </p:nvSpPr>
        <p:spPr>
          <a:xfrm>
            <a:off x="960206" y="4489267"/>
            <a:ext cx="8595395" cy="2246769"/>
          </a:xfrm>
          <a:prstGeom prst="rect">
            <a:avLst/>
          </a:prstGeom>
          <a:noFill/>
        </p:spPr>
        <p:txBody>
          <a:bodyPr wrap="square" rtlCol="0">
            <a:spAutoFit/>
          </a:bodyPr>
          <a:lstStyle/>
          <a:p>
            <a:pPr algn="ctr">
              <a:spcBef>
                <a:spcPts val="600"/>
              </a:spcBef>
            </a:pPr>
            <a:r>
              <a:rPr lang="ja-JP" altLang="en-US" sz="2400" dirty="0" smtClean="0"/>
              <a:t>技術部の皆様</a:t>
            </a:r>
            <a:endParaRPr lang="en-US" altLang="ja-JP" sz="2400" dirty="0" smtClean="0"/>
          </a:p>
          <a:p>
            <a:pPr algn="ctr">
              <a:spcBef>
                <a:spcPts val="600"/>
              </a:spcBef>
            </a:pPr>
            <a:r>
              <a:rPr kumimoji="1" lang="ja-JP" altLang="en-US" sz="2400" dirty="0" smtClean="0"/>
              <a:t>小森先生</a:t>
            </a:r>
            <a:r>
              <a:rPr kumimoji="1" lang="en-US" altLang="ja-JP" sz="2400" dirty="0" smtClean="0"/>
              <a:t>(</a:t>
            </a:r>
            <a:r>
              <a:rPr kumimoji="1" lang="ja-JP" altLang="en-US" sz="2400" dirty="0" smtClean="0"/>
              <a:t>技術部長</a:t>
            </a:r>
            <a:r>
              <a:rPr kumimoji="1" lang="en-US" altLang="ja-JP" sz="2400" dirty="0" smtClean="0"/>
              <a:t>)</a:t>
            </a:r>
          </a:p>
          <a:p>
            <a:pPr algn="ctr">
              <a:spcBef>
                <a:spcPts val="600"/>
              </a:spcBef>
            </a:pPr>
            <a:r>
              <a:rPr lang="ja-JP" altLang="en-US" sz="2400" dirty="0" smtClean="0"/>
              <a:t>磯部さん</a:t>
            </a:r>
            <a:r>
              <a:rPr lang="en-US" altLang="ja-JP" sz="2400" dirty="0" smtClean="0"/>
              <a:t>(</a:t>
            </a:r>
            <a:r>
              <a:rPr lang="ja-JP" altLang="en-US" sz="2400" dirty="0" smtClean="0"/>
              <a:t>技術部委員長</a:t>
            </a:r>
            <a:r>
              <a:rPr lang="en-US" altLang="ja-JP" sz="2400" dirty="0" smtClean="0"/>
              <a:t>)</a:t>
            </a:r>
          </a:p>
          <a:p>
            <a:pPr algn="ctr">
              <a:spcBef>
                <a:spcPts val="600"/>
              </a:spcBef>
            </a:pPr>
            <a:r>
              <a:rPr kumimoji="1" lang="ja-JP" altLang="en-US" sz="2400" dirty="0" smtClean="0"/>
              <a:t>矢田さん、野澤さん</a:t>
            </a:r>
            <a:r>
              <a:rPr kumimoji="1" lang="en-US" altLang="ja-JP" sz="2400" dirty="0" smtClean="0"/>
              <a:t>(</a:t>
            </a:r>
            <a:r>
              <a:rPr kumimoji="1" lang="ja-JP" altLang="en-US" sz="2400" dirty="0" smtClean="0"/>
              <a:t>推薦者</a:t>
            </a:r>
            <a:r>
              <a:rPr kumimoji="1" lang="en-US" altLang="ja-JP" sz="2400" dirty="0" smtClean="0"/>
              <a:t>)</a:t>
            </a:r>
          </a:p>
          <a:p>
            <a:pPr algn="ctr">
              <a:spcBef>
                <a:spcPts val="600"/>
              </a:spcBef>
            </a:pPr>
            <a:r>
              <a:rPr lang="ja-JP" altLang="en-US" sz="2400" dirty="0" smtClean="0"/>
              <a:t>金井さん</a:t>
            </a:r>
            <a:r>
              <a:rPr lang="en-US" altLang="ja-JP" sz="2400" dirty="0" smtClean="0"/>
              <a:t>(</a:t>
            </a:r>
            <a:r>
              <a:rPr lang="ja-JP" altLang="en-US" sz="2400" dirty="0" smtClean="0"/>
              <a:t>相談</a:t>
            </a:r>
            <a:r>
              <a:rPr lang="en-US" altLang="ja-JP" sz="2400" dirty="0" smtClean="0"/>
              <a:t>)</a:t>
            </a:r>
            <a:endParaRPr kumimoji="1" lang="en-US" altLang="ja-JP" sz="2400" dirty="0" smtClean="0"/>
          </a:p>
        </p:txBody>
      </p:sp>
    </p:spTree>
    <p:extLst>
      <p:ext uri="{BB962C8B-B14F-4D97-AF65-F5344CB8AC3E}">
        <p14:creationId xmlns:p14="http://schemas.microsoft.com/office/powerpoint/2010/main" val="1262042768"/>
      </p:ext>
    </p:extLst>
  </p:cSld>
  <p:clrMapOvr>
    <a:masterClrMapping/>
  </p:clrMapOvr>
  <mc:AlternateContent xmlns:mc="http://schemas.openxmlformats.org/markup-compatibility/2006" xmlns:p14="http://schemas.microsoft.com/office/powerpoint/2010/main">
    <mc:Choice Requires="p14">
      <p:transition spd="slow" p14:dur="2000" advTm="132"/>
    </mc:Choice>
    <mc:Fallback xmlns="">
      <p:transition xmlns:p14="http://schemas.microsoft.com/office/powerpoint/2010/main" spd="slow" advTm="132"/>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kumimoji="1" lang="ja-JP" altLang="en-US" sz="4000" dirty="0" smtClean="0">
                <a:latin typeface="Arial"/>
                <a:cs typeface="Arial"/>
              </a:rPr>
              <a:t>開発</a:t>
            </a:r>
            <a:r>
              <a:rPr lang="en-US" altLang="en-US" sz="4000" dirty="0" smtClean="0">
                <a:latin typeface="Arial"/>
                <a:cs typeface="Arial"/>
              </a:rPr>
              <a:t>に携わった</a:t>
            </a:r>
            <a:r>
              <a:rPr kumimoji="1" lang="ja-JP" altLang="en-US" sz="4000" dirty="0" smtClean="0">
                <a:latin typeface="Arial"/>
                <a:cs typeface="Arial"/>
              </a:rPr>
              <a:t>装置</a:t>
            </a:r>
            <a:endParaRPr kumimoji="1" lang="ja-JP" altLang="en-US" sz="4000" dirty="0">
              <a:latin typeface="Arial"/>
              <a:cs typeface="Arial"/>
            </a:endParaRPr>
          </a:p>
        </p:txBody>
      </p:sp>
      <p:graphicFrame>
        <p:nvGraphicFramePr>
          <p:cNvPr id="3" name="表 2"/>
          <p:cNvGraphicFramePr>
            <a:graphicFrameLocks noGrp="1"/>
          </p:cNvGraphicFramePr>
          <p:nvPr>
            <p:extLst>
              <p:ext uri="{D42A27DB-BD31-4B8C-83A1-F6EECF244321}">
                <p14:modId xmlns:p14="http://schemas.microsoft.com/office/powerpoint/2010/main" val="3213809686"/>
              </p:ext>
            </p:extLst>
          </p:nvPr>
        </p:nvGraphicFramePr>
        <p:xfrm>
          <a:off x="376396" y="1561992"/>
          <a:ext cx="9145035" cy="4424680"/>
        </p:xfrm>
        <a:graphic>
          <a:graphicData uri="http://schemas.openxmlformats.org/drawingml/2006/table">
            <a:tbl>
              <a:tblPr firstRow="1" bandRow="1">
                <a:tableStyleId>{5C22544A-7EE6-4342-B048-85BDC9FD1C3A}</a:tableStyleId>
              </a:tblPr>
              <a:tblGrid>
                <a:gridCol w="1022101"/>
                <a:gridCol w="455881"/>
                <a:gridCol w="3855221"/>
                <a:gridCol w="3811832"/>
              </a:tblGrid>
              <a:tr h="370840">
                <a:tc>
                  <a:txBody>
                    <a:bodyPr/>
                    <a:lstStyle/>
                    <a:p>
                      <a:pPr algn="ctr"/>
                      <a:r>
                        <a:rPr kumimoji="1" lang="ja-JP" altLang="en-US" dirty="0" smtClean="0"/>
                        <a:t>年度</a:t>
                      </a:r>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kumimoji="1" lang="ja-JP" altLang="en-US" dirty="0" smtClean="0"/>
                        <a:t>加速器</a:t>
                      </a:r>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kumimoji="1" lang="ja-JP" altLang="en-US" dirty="0" smtClean="0"/>
                        <a:t>レーザー</a:t>
                      </a:r>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pPr algn="ctr"/>
                      <a:r>
                        <a:rPr kumimoji="1" lang="en-US" altLang="ja-JP" dirty="0" smtClean="0">
                          <a:latin typeface="Arial"/>
                          <a:cs typeface="Arial"/>
                        </a:rPr>
                        <a:t>2004</a:t>
                      </a:r>
                      <a:endParaRPr kumimoji="1" lang="ja-JP" altLang="en-US" dirty="0">
                        <a:latin typeface="Arial"/>
                        <a:cs typeface="Arial"/>
                      </a:endParaRP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rowSpan="7">
                  <a:txBody>
                    <a:bodyPr/>
                    <a:lstStyle/>
                    <a:p>
                      <a:pPr algn="ctr"/>
                      <a:endParaRPr kumimoji="1" lang="en-US" altLang="ja-JP" dirty="0" smtClean="0">
                        <a:latin typeface="Arial"/>
                        <a:cs typeface="Arial"/>
                      </a:endParaRPr>
                    </a:p>
                    <a:p>
                      <a:pPr algn="ctr"/>
                      <a:endParaRPr kumimoji="1" lang="en-US" altLang="ja-JP" dirty="0" smtClean="0">
                        <a:latin typeface="Arial"/>
                        <a:cs typeface="Arial"/>
                      </a:endParaRPr>
                    </a:p>
                    <a:p>
                      <a:pPr algn="ctr"/>
                      <a:endParaRPr kumimoji="1" lang="en-US" altLang="ja-JP" dirty="0" smtClean="0">
                        <a:latin typeface="Arial"/>
                        <a:cs typeface="Arial"/>
                      </a:endParaRPr>
                    </a:p>
                    <a:p>
                      <a:pPr algn="ctr"/>
                      <a:r>
                        <a:rPr kumimoji="1" lang="ja-JP" altLang="en-US" dirty="0" smtClean="0">
                          <a:latin typeface="Arial"/>
                          <a:cs typeface="Arial"/>
                        </a:rPr>
                        <a:t>中村研</a:t>
                      </a:r>
                      <a:endParaRPr kumimoji="1" lang="ja-JP" altLang="en-US" dirty="0">
                        <a:latin typeface="Arial"/>
                        <a:cs typeface="Arial"/>
                      </a:endParaRP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pPr algn="ctr"/>
                      <a:r>
                        <a:rPr kumimoji="1" lang="en-US" altLang="ja-JP" dirty="0" smtClean="0">
                          <a:latin typeface="Arial"/>
                          <a:cs typeface="Arial"/>
                        </a:rPr>
                        <a:t>2005</a:t>
                      </a:r>
                      <a:endParaRPr kumimoji="1" lang="ja-JP" altLang="en-US" dirty="0">
                        <a:latin typeface="Arial"/>
                        <a:cs typeface="Arial"/>
                      </a:endParaRP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algn="ctr"/>
                      <a:endParaRPr kumimoji="1" lang="ja-JP" altLang="en-US" dirty="0">
                        <a:latin typeface="Arial"/>
                        <a:cs typeface="Arial"/>
                      </a:endParaRPr>
                    </a:p>
                  </a:txBody>
                  <a:tcPr marL="99060" marR="99060">
                    <a:lnL w="12700" cap="flat" cmpd="sng" algn="ctr">
                      <a:solidFill>
                        <a:prstClr val="white"/>
                      </a:solidFill>
                      <a:prstDash val="solid"/>
                      <a:round/>
                      <a:headEnd type="none" w="med" len="med"/>
                      <a:tailEnd type="none" w="med" len="med"/>
                    </a:lnL>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pPr algn="ctr"/>
                      <a:r>
                        <a:rPr kumimoji="1" lang="en-US" altLang="ja-JP" dirty="0" smtClean="0">
                          <a:latin typeface="Arial"/>
                          <a:cs typeface="Arial"/>
                        </a:rPr>
                        <a:t>2006</a:t>
                      </a:r>
                      <a:endParaRPr kumimoji="1" lang="ja-JP" altLang="en-US" dirty="0">
                        <a:latin typeface="Arial"/>
                        <a:cs typeface="Arial"/>
                      </a:endParaRP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algn="ctr"/>
                      <a:endParaRPr kumimoji="1" lang="ja-JP" altLang="en-US" dirty="0">
                        <a:latin typeface="Arial"/>
                        <a:cs typeface="Arial"/>
                      </a:endParaRPr>
                    </a:p>
                  </a:txBody>
                  <a:tcPr marL="99060" marR="99060">
                    <a:lnL w="12700" cap="flat" cmpd="sng" algn="ctr">
                      <a:solidFill>
                        <a:prstClr val="white"/>
                      </a:solidFill>
                      <a:prstDash val="solid"/>
                      <a:round/>
                      <a:headEnd type="none" w="med" len="med"/>
                      <a:tailEnd type="none" w="med" len="med"/>
                    </a:lnL>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pPr algn="ctr"/>
                      <a:r>
                        <a:rPr kumimoji="1" lang="en-US" altLang="ja-JP" dirty="0" smtClean="0">
                          <a:latin typeface="Arial"/>
                          <a:cs typeface="Arial"/>
                        </a:rPr>
                        <a:t>2007</a:t>
                      </a:r>
                      <a:endParaRPr kumimoji="1" lang="ja-JP" altLang="en-US" dirty="0">
                        <a:latin typeface="Arial"/>
                        <a:cs typeface="Arial"/>
                      </a:endParaRP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algn="ctr"/>
                      <a:endParaRPr kumimoji="1" lang="ja-JP" altLang="en-US" dirty="0">
                        <a:latin typeface="Arial"/>
                        <a:cs typeface="Arial"/>
                      </a:endParaRPr>
                    </a:p>
                  </a:txBody>
                  <a:tcPr marL="99060" marR="99060">
                    <a:lnL w="12700" cap="flat" cmpd="sng" algn="ctr">
                      <a:solidFill>
                        <a:prstClr val="white"/>
                      </a:solidFill>
                      <a:prstDash val="solid"/>
                      <a:round/>
                      <a:headEnd type="none" w="med" len="med"/>
                      <a:tailEnd type="none" w="med" len="med"/>
                    </a:lnL>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pPr algn="ctr"/>
                      <a:r>
                        <a:rPr kumimoji="1" lang="en-US" altLang="ja-JP" dirty="0" smtClean="0">
                          <a:latin typeface="Arial"/>
                          <a:cs typeface="Arial"/>
                        </a:rPr>
                        <a:t>2008</a:t>
                      </a:r>
                      <a:endParaRPr kumimoji="1" lang="ja-JP" altLang="en-US" dirty="0">
                        <a:latin typeface="Arial"/>
                        <a:cs typeface="Arial"/>
                      </a:endParaRP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algn="ctr"/>
                      <a:endParaRPr kumimoji="1" lang="ja-JP" altLang="en-US" dirty="0">
                        <a:latin typeface="Arial"/>
                        <a:cs typeface="Arial"/>
                      </a:endParaRPr>
                    </a:p>
                  </a:txBody>
                  <a:tcPr marL="99060" marR="99060">
                    <a:lnL w="12700" cap="flat" cmpd="sng" algn="ctr">
                      <a:solidFill>
                        <a:prstClr val="white"/>
                      </a:solidFill>
                      <a:prstDash val="solid"/>
                      <a:round/>
                      <a:headEnd type="none" w="med" len="med"/>
                      <a:tailEnd type="none" w="med" len="med"/>
                    </a:lnL>
                  </a:tcPr>
                </a:tc>
                <a:tc>
                  <a:txBody>
                    <a:bodyPr/>
                    <a:lstStyle/>
                    <a:p>
                      <a:endParaRPr kumimoji="1" lang="ja-JP" altLang="en-US"/>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pPr algn="ctr"/>
                      <a:r>
                        <a:rPr kumimoji="1" lang="en-US" altLang="ja-JP" dirty="0" smtClean="0">
                          <a:latin typeface="Arial"/>
                          <a:cs typeface="Arial"/>
                        </a:rPr>
                        <a:t>2009</a:t>
                      </a:r>
                      <a:endParaRPr kumimoji="1" lang="ja-JP" altLang="en-US" dirty="0">
                        <a:latin typeface="Arial"/>
                        <a:cs typeface="Arial"/>
                      </a:endParaRP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algn="ctr"/>
                      <a:endParaRPr kumimoji="1" lang="ja-JP" altLang="en-US" dirty="0">
                        <a:latin typeface="Arial"/>
                        <a:cs typeface="Arial"/>
                      </a:endParaRPr>
                    </a:p>
                  </a:txBody>
                  <a:tcPr marL="99060" marR="99060">
                    <a:lnL w="12700" cap="flat" cmpd="sng" algn="ctr">
                      <a:solidFill>
                        <a:prstClr val="white"/>
                      </a:solidFill>
                      <a:prstDash val="solid"/>
                      <a:round/>
                      <a:headEnd type="none" w="med" len="med"/>
                      <a:tailEnd type="none" w="med" len="med"/>
                    </a:lnL>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185420">
                <a:tc>
                  <a:txBody>
                    <a:bodyPr/>
                    <a:lstStyle/>
                    <a:p>
                      <a:pPr algn="ctr"/>
                      <a:r>
                        <a:rPr kumimoji="1" lang="en-US" altLang="ja-JP" dirty="0" smtClean="0">
                          <a:latin typeface="Arial"/>
                          <a:cs typeface="Arial"/>
                        </a:rPr>
                        <a:t>2010</a:t>
                      </a: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algn="ctr"/>
                      <a:endParaRPr kumimoji="1" lang="en-US" altLang="ja-JP" dirty="0" smtClean="0">
                        <a:latin typeface="Arial"/>
                        <a:cs typeface="Arial"/>
                      </a:endParaRPr>
                    </a:p>
                  </a:txBody>
                  <a:tcPr marL="99060" marR="99060">
                    <a:lnL w="12700" cap="flat" cmpd="sng" algn="ctr">
                      <a:solidFill>
                        <a:prstClr val="white"/>
                      </a:solidFill>
                      <a:prstDash val="solid"/>
                      <a:round/>
                      <a:headEnd type="none" w="med" len="med"/>
                      <a:tailEnd type="none" w="med" len="med"/>
                    </a:lnL>
                    <a:lnB w="12700" cap="flat" cmpd="sng" algn="ctr">
                      <a:solidFill>
                        <a:srgbClr val="FFFFFF"/>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182880">
                <a:tc>
                  <a:txBody>
                    <a:bodyPr/>
                    <a:lstStyle/>
                    <a:p>
                      <a:pPr algn="ctr"/>
                      <a:r>
                        <a:rPr kumimoji="1" lang="en-US" altLang="ja-JP" dirty="0" smtClean="0">
                          <a:latin typeface="Arial"/>
                          <a:cs typeface="Arial"/>
                        </a:rPr>
                        <a:t>2011</a:t>
                      </a: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rowSpan="4">
                  <a:txBody>
                    <a:bodyPr/>
                    <a:lstStyle/>
                    <a:p>
                      <a:pPr algn="ctr"/>
                      <a:endParaRPr kumimoji="1" lang="en-US" altLang="ja-JP" dirty="0" smtClean="0">
                        <a:latin typeface="Arial"/>
                        <a:cs typeface="Arial"/>
                      </a:endParaRPr>
                    </a:p>
                    <a:p>
                      <a:pPr algn="ctr"/>
                      <a:r>
                        <a:rPr kumimoji="1" lang="ja-JP" altLang="en-US" dirty="0" smtClean="0">
                          <a:latin typeface="Arial"/>
                          <a:cs typeface="Arial"/>
                        </a:rPr>
                        <a:t>小林研</a:t>
                      </a:r>
                      <a:endParaRPr kumimoji="1" lang="en-US" altLang="ja-JP" dirty="0" smtClean="0">
                        <a:latin typeface="Arial"/>
                        <a:cs typeface="Arial"/>
                      </a:endParaRP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182880">
                <a:tc>
                  <a:txBody>
                    <a:bodyPr/>
                    <a:lstStyle/>
                    <a:p>
                      <a:pPr algn="ctr"/>
                      <a:r>
                        <a:rPr kumimoji="1" lang="en-US" altLang="ja-JP" dirty="0" smtClean="0">
                          <a:latin typeface="Arial"/>
                          <a:cs typeface="Arial"/>
                        </a:rPr>
                        <a:t>2012</a:t>
                      </a: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algn="ctr"/>
                      <a:endParaRPr kumimoji="1" lang="en-US" altLang="ja-JP" dirty="0" smtClean="0">
                        <a:latin typeface="Arial"/>
                        <a:cs typeface="Arial"/>
                      </a:endParaRPr>
                    </a:p>
                  </a:txBody>
                  <a:tcPr marL="99060" marR="99060">
                    <a:lnL w="12700" cap="flat" cmpd="sng" algn="ctr">
                      <a:solidFill>
                        <a:prstClr val="white"/>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182880">
                <a:tc>
                  <a:txBody>
                    <a:bodyPr/>
                    <a:lstStyle/>
                    <a:p>
                      <a:pPr algn="ctr"/>
                      <a:r>
                        <a:rPr kumimoji="1" lang="en-US" altLang="ja-JP" dirty="0" smtClean="0">
                          <a:latin typeface="Arial"/>
                          <a:cs typeface="Arial"/>
                        </a:rPr>
                        <a:t>2013</a:t>
                      </a: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algn="ctr"/>
                      <a:endParaRPr kumimoji="1" lang="en-US" altLang="ja-JP" dirty="0" smtClean="0">
                        <a:latin typeface="Arial"/>
                        <a:cs typeface="Arial"/>
                      </a:endParaRPr>
                    </a:p>
                  </a:txBody>
                  <a:tcPr marL="99060" marR="99060">
                    <a:lnL w="12700" cap="flat" cmpd="sng" algn="ctr">
                      <a:solidFill>
                        <a:prstClr val="white"/>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182880">
                <a:tc>
                  <a:txBody>
                    <a:bodyPr/>
                    <a:lstStyle/>
                    <a:p>
                      <a:pPr algn="ctr"/>
                      <a:r>
                        <a:rPr kumimoji="1" lang="en-US" altLang="ja-JP" dirty="0" smtClean="0">
                          <a:latin typeface="Arial"/>
                          <a:cs typeface="Arial"/>
                        </a:rPr>
                        <a:t>2014</a:t>
                      </a:r>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algn="ctr"/>
                      <a:endParaRPr kumimoji="1" lang="en-US" altLang="ja-JP" dirty="0" smtClean="0">
                        <a:latin typeface="Arial"/>
                        <a:cs typeface="Arial"/>
                      </a:endParaRPr>
                    </a:p>
                  </a:txBody>
                  <a:tcPr marL="99060" marR="99060">
                    <a:lnL w="12700" cap="flat" cmpd="sng" algn="ctr">
                      <a:solidFill>
                        <a:prstClr val="white"/>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6" name="テキスト ボックス 5"/>
          <p:cNvSpPr txBox="1"/>
          <p:nvPr/>
        </p:nvSpPr>
        <p:spPr>
          <a:xfrm>
            <a:off x="2365913" y="2005578"/>
            <a:ext cx="3248963" cy="646331"/>
          </a:xfrm>
          <a:prstGeom prst="rect">
            <a:avLst/>
          </a:prstGeom>
          <a:solidFill>
            <a:schemeClr val="bg1">
              <a:alpha val="50000"/>
            </a:schemeClr>
          </a:solidFill>
        </p:spPr>
        <p:txBody>
          <a:bodyPr wrap="square" rtlCol="0">
            <a:spAutoFit/>
          </a:bodyPr>
          <a:lstStyle/>
          <a:p>
            <a:r>
              <a:rPr lang="en-US" altLang="ja-JP" dirty="0" smtClean="0">
                <a:latin typeface="Arial"/>
                <a:cs typeface="Arial"/>
              </a:rPr>
              <a:t>Super SOR</a:t>
            </a:r>
            <a:r>
              <a:rPr lang="ja-JP" altLang="en-US" dirty="0" smtClean="0">
                <a:latin typeface="Arial"/>
                <a:cs typeface="Arial"/>
              </a:rPr>
              <a:t>の制御</a:t>
            </a:r>
            <a:r>
              <a:rPr lang="ja-JP" altLang="en-US" dirty="0" smtClean="0">
                <a:latin typeface="Arial"/>
                <a:cs typeface="Arial"/>
              </a:rPr>
              <a:t>システム</a:t>
            </a:r>
            <a:r>
              <a:rPr lang="en-US" altLang="ja-JP" dirty="0" smtClean="0">
                <a:latin typeface="Arial"/>
                <a:cs typeface="Arial"/>
              </a:rPr>
              <a:t>(Real-Time OS)</a:t>
            </a:r>
            <a:endParaRPr kumimoji="1" lang="ja-JP" altLang="en-US" dirty="0">
              <a:latin typeface="Arial"/>
              <a:cs typeface="Arial"/>
            </a:endParaRPr>
          </a:p>
        </p:txBody>
      </p:sp>
      <p:sp>
        <p:nvSpPr>
          <p:cNvPr id="7" name="テキスト ボックス 6"/>
          <p:cNvSpPr txBox="1"/>
          <p:nvPr/>
        </p:nvSpPr>
        <p:spPr>
          <a:xfrm>
            <a:off x="2365913" y="2720906"/>
            <a:ext cx="3279937" cy="646331"/>
          </a:xfrm>
          <a:prstGeom prst="rect">
            <a:avLst/>
          </a:prstGeom>
          <a:solidFill>
            <a:schemeClr val="bg1">
              <a:alpha val="50000"/>
            </a:schemeClr>
          </a:solidFill>
        </p:spPr>
        <p:txBody>
          <a:bodyPr wrap="square" rtlCol="0">
            <a:spAutoFit/>
          </a:bodyPr>
          <a:lstStyle/>
          <a:p>
            <a:r>
              <a:rPr lang="ja-JP" altLang="en-US" dirty="0" smtClean="0">
                <a:latin typeface="Arial"/>
                <a:cs typeface="Arial"/>
              </a:rPr>
              <a:t>ビーム位置モニターシステム</a:t>
            </a:r>
            <a:r>
              <a:rPr lang="en-US" altLang="ja-JP" dirty="0" smtClean="0">
                <a:latin typeface="Arial"/>
                <a:cs typeface="Arial"/>
              </a:rPr>
              <a:t>(FPGA)</a:t>
            </a:r>
            <a:endParaRPr kumimoji="1" lang="ja-JP" altLang="en-US" dirty="0">
              <a:latin typeface="Arial"/>
              <a:cs typeface="Arial"/>
            </a:endParaRPr>
          </a:p>
        </p:txBody>
      </p:sp>
      <p:sp>
        <p:nvSpPr>
          <p:cNvPr id="8" name="テキスト ボックス 7"/>
          <p:cNvSpPr txBox="1"/>
          <p:nvPr/>
        </p:nvSpPr>
        <p:spPr>
          <a:xfrm>
            <a:off x="2334938" y="3657896"/>
            <a:ext cx="3279938" cy="646331"/>
          </a:xfrm>
          <a:prstGeom prst="rect">
            <a:avLst/>
          </a:prstGeom>
          <a:solidFill>
            <a:schemeClr val="bg1">
              <a:alpha val="50000"/>
            </a:schemeClr>
          </a:solidFill>
        </p:spPr>
        <p:txBody>
          <a:bodyPr wrap="square" rtlCol="0">
            <a:spAutoFit/>
          </a:bodyPr>
          <a:lstStyle/>
          <a:p>
            <a:r>
              <a:rPr lang="ja-JP" altLang="en-US" dirty="0" smtClean="0">
                <a:solidFill>
                  <a:srgbClr val="000000"/>
                </a:solidFill>
                <a:latin typeface="Arial"/>
                <a:cs typeface="Arial"/>
              </a:rPr>
              <a:t>電磁石</a:t>
            </a:r>
            <a:r>
              <a:rPr lang="en-US" altLang="en-US" dirty="0" smtClean="0">
                <a:solidFill>
                  <a:srgbClr val="000000"/>
                </a:solidFill>
                <a:latin typeface="Arial"/>
                <a:cs typeface="Arial"/>
              </a:rPr>
              <a:t>型</a:t>
            </a:r>
            <a:r>
              <a:rPr lang="ja-JP" altLang="en-US" dirty="0" smtClean="0">
                <a:solidFill>
                  <a:srgbClr val="000000"/>
                </a:solidFill>
                <a:latin typeface="Arial"/>
                <a:cs typeface="Arial"/>
              </a:rPr>
              <a:t>移相器：システム担当</a:t>
            </a:r>
            <a:endParaRPr lang="en-US" altLang="ja-JP" dirty="0">
              <a:solidFill>
                <a:srgbClr val="000000"/>
              </a:solidFill>
              <a:latin typeface="Arial"/>
              <a:cs typeface="Arial"/>
            </a:endParaRPr>
          </a:p>
          <a:p>
            <a:r>
              <a:rPr lang="en-US" altLang="ja-JP" dirty="0" smtClean="0">
                <a:solidFill>
                  <a:srgbClr val="000000"/>
                </a:solidFill>
                <a:latin typeface="Arial"/>
                <a:cs typeface="Arial"/>
              </a:rPr>
              <a:t>(</a:t>
            </a:r>
            <a:r>
              <a:rPr lang="en-US" altLang="ja-JP" dirty="0" err="1" smtClean="0">
                <a:solidFill>
                  <a:srgbClr val="000000"/>
                </a:solidFill>
                <a:latin typeface="Arial"/>
                <a:cs typeface="Arial"/>
              </a:rPr>
              <a:t>LabVIEW</a:t>
            </a:r>
            <a:r>
              <a:rPr lang="en-US" altLang="ja-JP" dirty="0" smtClean="0">
                <a:solidFill>
                  <a:srgbClr val="000000"/>
                </a:solidFill>
                <a:latin typeface="Arial"/>
                <a:cs typeface="Arial"/>
              </a:rPr>
              <a:t> Real-Time)</a:t>
            </a:r>
            <a:endParaRPr kumimoji="1" lang="ja-JP" altLang="en-US" dirty="0">
              <a:solidFill>
                <a:srgbClr val="000000"/>
              </a:solidFill>
              <a:latin typeface="Arial"/>
              <a:cs typeface="Arial"/>
            </a:endParaRPr>
          </a:p>
        </p:txBody>
      </p:sp>
      <p:sp>
        <p:nvSpPr>
          <p:cNvPr id="9" name="テキスト ボックス 8"/>
          <p:cNvSpPr txBox="1"/>
          <p:nvPr/>
        </p:nvSpPr>
        <p:spPr>
          <a:xfrm>
            <a:off x="6201022" y="3967885"/>
            <a:ext cx="3090130" cy="369332"/>
          </a:xfrm>
          <a:prstGeom prst="rect">
            <a:avLst/>
          </a:prstGeom>
          <a:solidFill>
            <a:schemeClr val="bg1">
              <a:alpha val="50000"/>
            </a:schemeClr>
          </a:solidFill>
        </p:spPr>
        <p:txBody>
          <a:bodyPr wrap="square" rtlCol="0">
            <a:spAutoFit/>
          </a:bodyPr>
          <a:lstStyle/>
          <a:p>
            <a:r>
              <a:rPr lang="ja-JP" altLang="en-US" dirty="0" smtClean="0">
                <a:latin typeface="Arial"/>
                <a:cs typeface="Arial"/>
              </a:rPr>
              <a:t>電子銃</a:t>
            </a:r>
            <a:r>
              <a:rPr kumimoji="1" lang="ja-JP" altLang="en-US" dirty="0" smtClean="0">
                <a:latin typeface="Arial"/>
                <a:cs typeface="Arial"/>
              </a:rPr>
              <a:t>用ファイバーレーザー</a:t>
            </a:r>
            <a:endParaRPr kumimoji="1" lang="ja-JP" altLang="en-US" dirty="0">
              <a:latin typeface="Arial"/>
              <a:cs typeface="Arial"/>
            </a:endParaRPr>
          </a:p>
        </p:txBody>
      </p:sp>
      <p:sp>
        <p:nvSpPr>
          <p:cNvPr id="10" name="テキスト ボックス 9"/>
          <p:cNvSpPr txBox="1"/>
          <p:nvPr/>
        </p:nvSpPr>
        <p:spPr>
          <a:xfrm>
            <a:off x="6215887" y="5286484"/>
            <a:ext cx="2875100" cy="646331"/>
          </a:xfrm>
          <a:prstGeom prst="rect">
            <a:avLst/>
          </a:prstGeom>
          <a:solidFill>
            <a:schemeClr val="bg1">
              <a:alpha val="50000"/>
            </a:schemeClr>
          </a:solidFill>
        </p:spPr>
        <p:txBody>
          <a:bodyPr wrap="square" rtlCol="0">
            <a:spAutoFit/>
          </a:bodyPr>
          <a:lstStyle/>
          <a:p>
            <a:r>
              <a:rPr kumimoji="1" lang="ja-JP" altLang="en-US" dirty="0" smtClean="0">
                <a:latin typeface="Arial"/>
                <a:cs typeface="Arial"/>
              </a:rPr>
              <a:t>光電子分光用</a:t>
            </a:r>
            <a:r>
              <a:rPr kumimoji="1" lang="en-US" altLang="ja-JP" dirty="0" smtClean="0">
                <a:latin typeface="Arial"/>
                <a:cs typeface="Arial"/>
              </a:rPr>
              <a:t>8eV</a:t>
            </a:r>
            <a:r>
              <a:rPr kumimoji="1" lang="ja-JP" altLang="en-US" dirty="0" smtClean="0">
                <a:latin typeface="Arial"/>
                <a:cs typeface="Arial"/>
              </a:rPr>
              <a:t>レーザー</a:t>
            </a:r>
            <a:endParaRPr kumimoji="1" lang="en-US" altLang="ja-JP" dirty="0" smtClean="0">
              <a:latin typeface="Arial"/>
              <a:cs typeface="Arial"/>
            </a:endParaRPr>
          </a:p>
          <a:p>
            <a:r>
              <a:rPr lang="en-US" altLang="ja-JP" dirty="0" smtClean="0">
                <a:latin typeface="Arial"/>
                <a:cs typeface="Arial"/>
              </a:rPr>
              <a:t>(</a:t>
            </a:r>
            <a:r>
              <a:rPr lang="en-US" altLang="ja-JP" dirty="0" err="1" smtClean="0">
                <a:latin typeface="Arial"/>
                <a:cs typeface="Arial"/>
              </a:rPr>
              <a:t>LabVIEW</a:t>
            </a:r>
            <a:r>
              <a:rPr lang="en-US" altLang="ja-JP" dirty="0" smtClean="0">
                <a:latin typeface="Arial"/>
                <a:cs typeface="Arial"/>
              </a:rPr>
              <a:t>)</a:t>
            </a:r>
            <a:endParaRPr kumimoji="1" lang="en-US" altLang="ja-JP" dirty="0" smtClean="0">
              <a:latin typeface="Arial"/>
              <a:cs typeface="Arial"/>
            </a:endParaRPr>
          </a:p>
        </p:txBody>
      </p:sp>
      <p:sp>
        <p:nvSpPr>
          <p:cNvPr id="11" name="テキスト ボックス 10"/>
          <p:cNvSpPr txBox="1"/>
          <p:nvPr/>
        </p:nvSpPr>
        <p:spPr>
          <a:xfrm>
            <a:off x="6215886" y="4578193"/>
            <a:ext cx="2472433" cy="646331"/>
          </a:xfrm>
          <a:prstGeom prst="rect">
            <a:avLst/>
          </a:prstGeom>
          <a:solidFill>
            <a:schemeClr val="bg1">
              <a:alpha val="50000"/>
            </a:schemeClr>
          </a:solidFill>
        </p:spPr>
        <p:txBody>
          <a:bodyPr wrap="square" rtlCol="0">
            <a:spAutoFit/>
          </a:bodyPr>
          <a:lstStyle/>
          <a:p>
            <a:r>
              <a:rPr lang="ja-JP" altLang="en-US" dirty="0" smtClean="0">
                <a:solidFill>
                  <a:srgbClr val="000000"/>
                </a:solidFill>
                <a:latin typeface="Arial"/>
                <a:cs typeface="Arial"/>
              </a:rPr>
              <a:t>超高安定</a:t>
            </a:r>
            <a:r>
              <a:rPr lang="en-US" altLang="ja-JP" dirty="0" smtClean="0">
                <a:solidFill>
                  <a:srgbClr val="000000"/>
                </a:solidFill>
                <a:latin typeface="Arial"/>
                <a:cs typeface="Arial"/>
              </a:rPr>
              <a:t>CW</a:t>
            </a:r>
            <a:r>
              <a:rPr lang="ja-JP" altLang="en-US" dirty="0" smtClean="0">
                <a:solidFill>
                  <a:srgbClr val="000000"/>
                </a:solidFill>
                <a:latin typeface="Arial"/>
                <a:cs typeface="Arial"/>
              </a:rPr>
              <a:t>レーザー</a:t>
            </a:r>
            <a:r>
              <a:rPr lang="en-US" altLang="ja-JP" dirty="0" smtClean="0">
                <a:solidFill>
                  <a:srgbClr val="000000"/>
                </a:solidFill>
                <a:latin typeface="Arial"/>
                <a:cs typeface="Arial"/>
              </a:rPr>
              <a:t> (</a:t>
            </a:r>
            <a:r>
              <a:rPr lang="en-US" altLang="ja-JP" dirty="0" err="1" smtClean="0">
                <a:solidFill>
                  <a:srgbClr val="000000"/>
                </a:solidFill>
                <a:latin typeface="Arial"/>
                <a:cs typeface="Arial"/>
              </a:rPr>
              <a:t>LabVIEW</a:t>
            </a:r>
            <a:r>
              <a:rPr lang="en-US" altLang="ja-JP" dirty="0" smtClean="0">
                <a:solidFill>
                  <a:srgbClr val="000000"/>
                </a:solidFill>
                <a:latin typeface="Arial"/>
                <a:cs typeface="Arial"/>
              </a:rPr>
              <a:t> FPGA)</a:t>
            </a:r>
            <a:endParaRPr kumimoji="1" lang="ja-JP" altLang="en-US" dirty="0">
              <a:solidFill>
                <a:srgbClr val="000000"/>
              </a:solidFill>
              <a:latin typeface="Arial"/>
              <a:cs typeface="Arial"/>
            </a:endParaRPr>
          </a:p>
        </p:txBody>
      </p:sp>
      <p:sp>
        <p:nvSpPr>
          <p:cNvPr id="12" name="上下矢印 11"/>
          <p:cNvSpPr/>
          <p:nvPr/>
        </p:nvSpPr>
        <p:spPr>
          <a:xfrm>
            <a:off x="1966594" y="1943033"/>
            <a:ext cx="335333" cy="738411"/>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3" name="上下矢印 12"/>
          <p:cNvSpPr/>
          <p:nvPr/>
        </p:nvSpPr>
        <p:spPr>
          <a:xfrm>
            <a:off x="1964028" y="2681445"/>
            <a:ext cx="335333" cy="738411"/>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4" name="上下矢印 13"/>
          <p:cNvSpPr/>
          <p:nvPr/>
        </p:nvSpPr>
        <p:spPr>
          <a:xfrm>
            <a:off x="1964028" y="3441076"/>
            <a:ext cx="332766" cy="1091884"/>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5" name="上下矢印 14"/>
          <p:cNvSpPr/>
          <p:nvPr/>
        </p:nvSpPr>
        <p:spPr>
          <a:xfrm>
            <a:off x="5885686" y="3770696"/>
            <a:ext cx="330200" cy="762265"/>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6" name="上下矢印 15"/>
          <p:cNvSpPr/>
          <p:nvPr/>
        </p:nvSpPr>
        <p:spPr>
          <a:xfrm>
            <a:off x="5870821" y="4532960"/>
            <a:ext cx="330200" cy="1431708"/>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Tree>
    <p:extLst>
      <p:ext uri="{BB962C8B-B14F-4D97-AF65-F5344CB8AC3E}">
        <p14:creationId xmlns:p14="http://schemas.microsoft.com/office/powerpoint/2010/main" val="3596782925"/>
      </p:ext>
    </p:extLst>
  </p:cSld>
  <p:clrMapOvr>
    <a:masterClrMapping/>
  </p:clrMapOvr>
  <mc:AlternateContent xmlns:mc="http://schemas.openxmlformats.org/markup-compatibility/2006" xmlns:p14="http://schemas.microsoft.com/office/powerpoint/2010/main">
    <mc:Choice Requires="p14">
      <p:transition spd="slow" p14:dur="2000" advTm="17969"/>
    </mc:Choice>
    <mc:Fallback xmlns="">
      <p:transition xmlns:p14="http://schemas.microsoft.com/office/powerpoint/2010/main" spd="slow" advTm="17969"/>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7495"/>
            <a:ext cx="8915400" cy="1143000"/>
          </a:xfrm>
        </p:spPr>
        <p:txBody>
          <a:bodyPr>
            <a:normAutofit/>
          </a:bodyPr>
          <a:lstStyle/>
          <a:p>
            <a:r>
              <a:rPr kumimoji="1" lang="ja-JP" altLang="en-US" sz="4000" dirty="0" smtClean="0">
                <a:latin typeface="Arial"/>
                <a:cs typeface="Arial"/>
              </a:rPr>
              <a:t>発表内容</a:t>
            </a:r>
            <a:endParaRPr kumimoji="1" lang="ja-JP" altLang="en-US" sz="4000" dirty="0">
              <a:latin typeface="Arial"/>
              <a:cs typeface="Arial"/>
            </a:endParaRPr>
          </a:p>
        </p:txBody>
      </p:sp>
      <p:sp>
        <p:nvSpPr>
          <p:cNvPr id="4" name="テキスト ボックス 3"/>
          <p:cNvSpPr txBox="1"/>
          <p:nvPr/>
        </p:nvSpPr>
        <p:spPr>
          <a:xfrm>
            <a:off x="974288" y="1446908"/>
            <a:ext cx="7968296" cy="2462213"/>
          </a:xfrm>
          <a:prstGeom prst="rect">
            <a:avLst/>
          </a:prstGeom>
          <a:noFill/>
        </p:spPr>
        <p:txBody>
          <a:bodyPr wrap="square" rtlCol="0">
            <a:spAutoFit/>
          </a:bodyPr>
          <a:lstStyle/>
          <a:p>
            <a:pPr algn="ctr">
              <a:spcBef>
                <a:spcPts val="1200"/>
              </a:spcBef>
            </a:pPr>
            <a:r>
              <a:rPr lang="en-US" altLang="ja-JP" sz="3200" b="1" dirty="0">
                <a:solidFill>
                  <a:srgbClr val="0000FF"/>
                </a:solidFill>
                <a:latin typeface="Arial"/>
                <a:cs typeface="Arial"/>
              </a:rPr>
              <a:t>Real-Time OS </a:t>
            </a:r>
            <a:r>
              <a:rPr lang="ja-JP" altLang="en-US" sz="2800" dirty="0">
                <a:latin typeface="Arial"/>
                <a:cs typeface="Arial"/>
              </a:rPr>
              <a:t>や</a:t>
            </a:r>
            <a:r>
              <a:rPr lang="en-US" altLang="ja-JP" sz="2800" dirty="0">
                <a:latin typeface="Arial"/>
                <a:cs typeface="Arial"/>
              </a:rPr>
              <a:t> </a:t>
            </a:r>
            <a:r>
              <a:rPr lang="en-US" altLang="ja-JP" sz="3200" b="1" dirty="0">
                <a:solidFill>
                  <a:srgbClr val="FF0000"/>
                </a:solidFill>
                <a:latin typeface="Arial"/>
                <a:cs typeface="Arial"/>
              </a:rPr>
              <a:t>FPGA</a:t>
            </a:r>
            <a:r>
              <a:rPr lang="ja-JP" altLang="en-US" sz="2800" dirty="0" smtClean="0">
                <a:latin typeface="Arial"/>
                <a:cs typeface="Arial"/>
              </a:rPr>
              <a:t>が</a:t>
            </a:r>
            <a:endParaRPr lang="en-US" altLang="ja-JP" sz="3200" b="1" dirty="0" smtClean="0">
              <a:latin typeface="Arial"/>
              <a:cs typeface="Arial"/>
            </a:endParaRPr>
          </a:p>
          <a:p>
            <a:pPr algn="ctr">
              <a:spcBef>
                <a:spcPts val="1200"/>
              </a:spcBef>
            </a:pPr>
            <a:r>
              <a:rPr lang="en-US" altLang="ja-JP" sz="3200" b="1" dirty="0" err="1" smtClean="0">
                <a:solidFill>
                  <a:srgbClr val="008000"/>
                </a:solidFill>
                <a:latin typeface="Arial"/>
                <a:cs typeface="Arial"/>
              </a:rPr>
              <a:t>LabVIEW</a:t>
            </a:r>
            <a:r>
              <a:rPr lang="en-US" altLang="ja-JP" sz="2800" dirty="0" smtClean="0">
                <a:solidFill>
                  <a:srgbClr val="008000"/>
                </a:solidFill>
                <a:latin typeface="Arial"/>
                <a:cs typeface="Arial"/>
              </a:rPr>
              <a:t> </a:t>
            </a:r>
            <a:r>
              <a:rPr lang="ja-JP" altLang="en-US" sz="2800" dirty="0" smtClean="0">
                <a:latin typeface="Arial"/>
                <a:cs typeface="Arial"/>
              </a:rPr>
              <a:t>によって</a:t>
            </a:r>
            <a:endParaRPr lang="en-US" altLang="ja-JP" sz="2800" dirty="0" smtClean="0">
              <a:latin typeface="Arial"/>
              <a:cs typeface="Arial"/>
            </a:endParaRPr>
          </a:p>
          <a:p>
            <a:pPr algn="ctr">
              <a:spcBef>
                <a:spcPts val="1200"/>
              </a:spcBef>
            </a:pPr>
            <a:r>
              <a:rPr lang="ja-JP" altLang="en-US" sz="3200" b="1" dirty="0" smtClean="0">
                <a:solidFill>
                  <a:srgbClr val="FF6600"/>
                </a:solidFill>
                <a:latin typeface="Arial"/>
                <a:cs typeface="Arial"/>
              </a:rPr>
              <a:t>エンドユーザー</a:t>
            </a:r>
            <a:r>
              <a:rPr lang="ja-JP" altLang="en-US" sz="2800" dirty="0" smtClean="0">
                <a:latin typeface="Arial"/>
                <a:cs typeface="Arial"/>
              </a:rPr>
              <a:t>にも</a:t>
            </a:r>
            <a:endParaRPr lang="en-US" altLang="ja-JP" sz="2800" dirty="0" smtClean="0">
              <a:latin typeface="Arial"/>
              <a:cs typeface="Arial"/>
            </a:endParaRPr>
          </a:p>
          <a:p>
            <a:pPr algn="ctr">
              <a:spcBef>
                <a:spcPts val="1200"/>
              </a:spcBef>
            </a:pPr>
            <a:r>
              <a:rPr lang="ja-JP" altLang="en-US" sz="2800" dirty="0" smtClean="0">
                <a:latin typeface="Arial"/>
                <a:cs typeface="Arial"/>
              </a:rPr>
              <a:t>使いやすくなったことを紹介。</a:t>
            </a:r>
            <a:endParaRPr lang="en-US" altLang="ja-JP" sz="2800" dirty="0">
              <a:latin typeface="Arial"/>
              <a:cs typeface="Arial"/>
            </a:endParaRPr>
          </a:p>
        </p:txBody>
      </p:sp>
      <p:sp>
        <p:nvSpPr>
          <p:cNvPr id="5" name="正方形/長方形 4"/>
          <p:cNvSpPr/>
          <p:nvPr/>
        </p:nvSpPr>
        <p:spPr>
          <a:xfrm>
            <a:off x="2563491" y="4252032"/>
            <a:ext cx="4953000" cy="1692771"/>
          </a:xfrm>
          <a:prstGeom prst="rect">
            <a:avLst/>
          </a:prstGeom>
        </p:spPr>
        <p:txBody>
          <a:bodyPr>
            <a:spAutoFit/>
          </a:bodyPr>
          <a:lstStyle/>
          <a:p>
            <a:pPr algn="ctr">
              <a:spcBef>
                <a:spcPts val="1200"/>
              </a:spcBef>
              <a:defRPr/>
            </a:pPr>
            <a:r>
              <a:rPr lang="ja-JP" altLang="en-US" sz="2800" u="sng" dirty="0" smtClean="0"/>
              <a:t>事例</a:t>
            </a:r>
            <a:endParaRPr lang="en-US" altLang="ja-JP" sz="2800" u="sng" dirty="0" smtClean="0"/>
          </a:p>
          <a:p>
            <a:pPr algn="ctr">
              <a:spcBef>
                <a:spcPts val="1200"/>
              </a:spcBef>
              <a:defRPr/>
            </a:pPr>
            <a:r>
              <a:rPr lang="ja-JP" altLang="en-US" sz="2800" dirty="0" smtClean="0"/>
              <a:t>電磁石移相器診断システム</a:t>
            </a:r>
            <a:endParaRPr lang="en-US" altLang="ja-JP" sz="2800" dirty="0"/>
          </a:p>
          <a:p>
            <a:pPr algn="ctr">
              <a:spcBef>
                <a:spcPts val="1200"/>
              </a:spcBef>
              <a:defRPr/>
            </a:pPr>
            <a:r>
              <a:rPr lang="ja-JP" altLang="en-US" sz="2800" dirty="0"/>
              <a:t>超高安定</a:t>
            </a:r>
            <a:r>
              <a:rPr lang="en-US" altLang="ja-JP" sz="2800" dirty="0"/>
              <a:t>CW</a:t>
            </a:r>
            <a:r>
              <a:rPr lang="ja-JP" altLang="en-US" sz="2800" dirty="0"/>
              <a:t>レーザー</a:t>
            </a:r>
          </a:p>
        </p:txBody>
      </p:sp>
    </p:spTree>
    <p:extLst>
      <p:ext uri="{BB962C8B-B14F-4D97-AF65-F5344CB8AC3E}">
        <p14:creationId xmlns:p14="http://schemas.microsoft.com/office/powerpoint/2010/main" val="1351981010"/>
      </p:ext>
    </p:extLst>
  </p:cSld>
  <p:clrMapOvr>
    <a:masterClrMapping/>
  </p:clrMapOvr>
  <mc:AlternateContent xmlns:mc="http://schemas.openxmlformats.org/markup-compatibility/2006" xmlns:p14="http://schemas.microsoft.com/office/powerpoint/2010/main">
    <mc:Choice Requires="p14">
      <p:transition spd="slow" p14:dur="2000" advTm="16737"/>
    </mc:Choice>
    <mc:Fallback xmlns="">
      <p:transition xmlns:p14="http://schemas.microsoft.com/office/powerpoint/2010/main" spd="slow" advTm="16737"/>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860284"/>
            <a:ext cx="8915400" cy="1143000"/>
          </a:xfrm>
        </p:spPr>
        <p:txBody>
          <a:bodyPr>
            <a:normAutofit fontScale="90000"/>
          </a:bodyPr>
          <a:lstStyle/>
          <a:p>
            <a:r>
              <a:rPr lang="en-US" altLang="ja-JP" sz="4000" dirty="0" err="1" smtClean="0">
                <a:latin typeface="Arial"/>
                <a:cs typeface="Arial"/>
              </a:rPr>
              <a:t>LabVIEW</a:t>
            </a:r>
            <a:r>
              <a:rPr lang="en-US" altLang="ja-JP" sz="4000" dirty="0" smtClean="0">
                <a:latin typeface="Arial"/>
                <a:cs typeface="Arial"/>
              </a:rPr>
              <a:t> Real-Time</a:t>
            </a:r>
            <a:r>
              <a:rPr lang="ja-JP" altLang="en-US" sz="4000" dirty="0" smtClean="0">
                <a:latin typeface="Arial"/>
                <a:cs typeface="Arial"/>
              </a:rPr>
              <a:t>を用いた</a:t>
            </a:r>
            <a:r>
              <a:rPr lang="en-US" altLang="ja-JP" sz="4000" dirty="0" smtClean="0">
                <a:latin typeface="Arial"/>
                <a:cs typeface="Arial"/>
              </a:rPr>
              <a:t/>
            </a:r>
            <a:br>
              <a:rPr lang="en-US" altLang="ja-JP" sz="4000" dirty="0" smtClean="0">
                <a:latin typeface="Arial"/>
                <a:cs typeface="Arial"/>
              </a:rPr>
            </a:br>
            <a:r>
              <a:rPr lang="ja-JP" altLang="en-US" sz="4000" dirty="0" smtClean="0">
                <a:latin typeface="Arial"/>
                <a:cs typeface="Arial"/>
              </a:rPr>
              <a:t>電磁石型移相器</a:t>
            </a:r>
            <a:r>
              <a:rPr lang="ja-JP" altLang="en-US" sz="4000" dirty="0">
                <a:latin typeface="Arial"/>
                <a:cs typeface="Arial"/>
              </a:rPr>
              <a:t>診断</a:t>
            </a:r>
            <a:r>
              <a:rPr lang="ja-JP" altLang="en-US" sz="4000" dirty="0" smtClean="0">
                <a:latin typeface="Arial"/>
                <a:cs typeface="Arial"/>
              </a:rPr>
              <a:t>システム</a:t>
            </a:r>
            <a:endParaRPr kumimoji="1" lang="ja-JP" altLang="en-US" sz="4000" dirty="0">
              <a:latin typeface="Arial"/>
              <a:cs typeface="Arial"/>
            </a:endParaRPr>
          </a:p>
        </p:txBody>
      </p:sp>
    </p:spTree>
    <p:extLst>
      <p:ext uri="{BB962C8B-B14F-4D97-AF65-F5344CB8AC3E}">
        <p14:creationId xmlns:p14="http://schemas.microsoft.com/office/powerpoint/2010/main" val="706209900"/>
      </p:ext>
    </p:extLst>
  </p:cSld>
  <p:clrMapOvr>
    <a:masterClrMapping/>
  </p:clrMapOvr>
  <mc:AlternateContent xmlns:mc="http://schemas.openxmlformats.org/markup-compatibility/2006" xmlns:p14="http://schemas.microsoft.com/office/powerpoint/2010/main">
    <mc:Choice Requires="p14">
      <p:transition spd="slow" p14:dur="2000" advTm="1542"/>
    </mc:Choice>
    <mc:Fallback xmlns="">
      <p:transition xmlns:p14="http://schemas.microsoft.com/office/powerpoint/2010/main" spd="slow" advTm="1542"/>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放射光源加速器</a:t>
            </a:r>
            <a:endParaRPr kumimoji="1" lang="ja-JP" altLang="en-US" sz="4000" dirty="0">
              <a:latin typeface="Arial"/>
              <a:cs typeface="Arial"/>
            </a:endParaRPr>
          </a:p>
        </p:txBody>
      </p:sp>
      <p:grpSp>
        <p:nvGrpSpPr>
          <p:cNvPr id="20" name="図形グループ 19"/>
          <p:cNvGrpSpPr/>
          <p:nvPr/>
        </p:nvGrpSpPr>
        <p:grpSpPr>
          <a:xfrm>
            <a:off x="147339" y="1926802"/>
            <a:ext cx="5412320" cy="4032573"/>
            <a:chOff x="944897" y="3987058"/>
            <a:chExt cx="3202823" cy="2386332"/>
          </a:xfrm>
        </p:grpSpPr>
        <p:sp>
          <p:nvSpPr>
            <p:cNvPr id="3" name="正方形/長方形 2"/>
            <p:cNvSpPr/>
            <p:nvPr/>
          </p:nvSpPr>
          <p:spPr>
            <a:xfrm rot="10800000">
              <a:off x="2652815" y="6002004"/>
              <a:ext cx="431800" cy="275167"/>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 name="円/楕円 5"/>
            <p:cNvSpPr/>
            <p:nvPr/>
          </p:nvSpPr>
          <p:spPr>
            <a:xfrm>
              <a:off x="1911543" y="4349232"/>
              <a:ext cx="1950244" cy="1800225"/>
            </a:xfrm>
            <a:prstGeom prst="ellipse">
              <a:avLst/>
            </a:prstGeom>
            <a:noFill/>
            <a:ln w="44450">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2647614" y="4222231"/>
              <a:ext cx="467783" cy="2540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rot="5400000">
              <a:off x="1709401" y="5119698"/>
              <a:ext cx="431800" cy="27516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 name="正方形/長方形 9"/>
            <p:cNvSpPr/>
            <p:nvPr/>
          </p:nvSpPr>
          <p:spPr>
            <a:xfrm rot="18900000">
              <a:off x="1975176" y="4500044"/>
              <a:ext cx="467783" cy="254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 name="正方形/長方形 10"/>
            <p:cNvSpPr/>
            <p:nvPr/>
          </p:nvSpPr>
          <p:spPr>
            <a:xfrm rot="18900000">
              <a:off x="3330372" y="5760519"/>
              <a:ext cx="467783" cy="254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2" name="正方形/長方形 11"/>
            <p:cNvSpPr/>
            <p:nvPr/>
          </p:nvSpPr>
          <p:spPr>
            <a:xfrm rot="2700000">
              <a:off x="3348574" y="4489766"/>
              <a:ext cx="431800" cy="275167"/>
            </a:xfrm>
            <a:prstGeom prst="rect">
              <a:avLst/>
            </a:prstGeom>
            <a:solidFill>
              <a:srgbClr val="FF0000"/>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3" name="正方形/長方形 12"/>
            <p:cNvSpPr/>
            <p:nvPr/>
          </p:nvSpPr>
          <p:spPr>
            <a:xfrm rot="2700000">
              <a:off x="2013804" y="5756479"/>
              <a:ext cx="431800" cy="275167"/>
            </a:xfrm>
            <a:prstGeom prst="rect">
              <a:avLst/>
            </a:prstGeom>
            <a:solidFill>
              <a:srgbClr val="FF0000"/>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cxnSp>
          <p:nvCxnSpPr>
            <p:cNvPr id="14" name="直線矢印コネクタ 13"/>
            <p:cNvCxnSpPr/>
            <p:nvPr/>
          </p:nvCxnSpPr>
          <p:spPr>
            <a:xfrm>
              <a:off x="1202989" y="6117706"/>
              <a:ext cx="789385" cy="12700"/>
            </a:xfrm>
            <a:prstGeom prst="straightConnector1">
              <a:avLst/>
            </a:prstGeom>
            <a:ln w="44450">
              <a:solidFill>
                <a:srgbClr val="008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円/楕円 14"/>
            <p:cNvSpPr/>
            <p:nvPr/>
          </p:nvSpPr>
          <p:spPr>
            <a:xfrm>
              <a:off x="1109965" y="5936732"/>
              <a:ext cx="517657" cy="358775"/>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ja-JP">
                  <a:solidFill>
                    <a:srgbClr val="FFFFFF"/>
                  </a:solidFill>
                  <a:latin typeface="Calibri" charset="0"/>
                  <a:ea typeface="ＭＳ Ｐゴシック" charset="0"/>
                  <a:cs typeface="ＭＳ Ｐゴシック" charset="0"/>
                </a:rPr>
                <a:t>e</a:t>
              </a:r>
              <a:r>
                <a:rPr lang="en-US" altLang="ja-JP" baseline="30000">
                  <a:solidFill>
                    <a:srgbClr val="FFFFFF"/>
                  </a:solidFill>
                  <a:latin typeface="Calibri" charset="0"/>
                  <a:ea typeface="ＭＳ Ｐゴシック" charset="0"/>
                  <a:cs typeface="ＭＳ Ｐゴシック" charset="0"/>
                </a:rPr>
                <a:t>-</a:t>
              </a:r>
              <a:endParaRPr lang="ja-JP" altLang="en-US" baseline="30000">
                <a:solidFill>
                  <a:srgbClr val="FFFFFF"/>
                </a:solidFill>
                <a:latin typeface="Calibri" charset="0"/>
                <a:ea typeface="ＭＳ Ｐゴシック" charset="0"/>
                <a:cs typeface="ＭＳ Ｐゴシック" charset="0"/>
              </a:endParaRPr>
            </a:p>
          </p:txBody>
        </p:sp>
        <p:cxnSp>
          <p:nvCxnSpPr>
            <p:cNvPr id="16" name="直線矢印コネクタ 15"/>
            <p:cNvCxnSpPr/>
            <p:nvPr/>
          </p:nvCxnSpPr>
          <p:spPr>
            <a:xfrm>
              <a:off x="1901225" y="6130406"/>
              <a:ext cx="789385" cy="12700"/>
            </a:xfrm>
            <a:prstGeom prst="straightConnector1">
              <a:avLst/>
            </a:prstGeom>
            <a:ln w="44450">
              <a:solidFill>
                <a:srgbClr val="008000"/>
              </a:solidFill>
              <a:tailEnd type="none" w="lg" len="lg"/>
            </a:ln>
          </p:spPr>
          <p:style>
            <a:lnRef idx="1">
              <a:schemeClr val="accent1"/>
            </a:lnRef>
            <a:fillRef idx="0">
              <a:schemeClr val="accent1"/>
            </a:fillRef>
            <a:effectRef idx="0">
              <a:schemeClr val="accent1"/>
            </a:effectRef>
            <a:fontRef idx="minor">
              <a:schemeClr val="tx1"/>
            </a:fontRef>
          </p:style>
        </p:cxnSp>
        <p:sp>
          <p:nvSpPr>
            <p:cNvPr id="17" name="テキスト ボックス 73"/>
            <p:cNvSpPr txBox="1">
              <a:spLocks noChangeArrowheads="1"/>
            </p:cNvSpPr>
            <p:nvPr/>
          </p:nvSpPr>
          <p:spPr bwMode="auto">
            <a:xfrm>
              <a:off x="3235486" y="6121189"/>
              <a:ext cx="912234" cy="25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800" dirty="0">
                  <a:solidFill>
                    <a:srgbClr val="FF0000"/>
                  </a:solidFill>
                </a:rPr>
                <a:t>電磁石</a:t>
              </a:r>
            </a:p>
          </p:txBody>
        </p:sp>
        <p:grpSp>
          <p:nvGrpSpPr>
            <p:cNvPr id="22" name="図形グループ 21"/>
            <p:cNvGrpSpPr/>
            <p:nvPr/>
          </p:nvGrpSpPr>
          <p:grpSpPr>
            <a:xfrm rot="5400000">
              <a:off x="2775847" y="5883608"/>
              <a:ext cx="182298" cy="508000"/>
              <a:chOff x="8787042" y="2972233"/>
              <a:chExt cx="182298" cy="508000"/>
            </a:xfrm>
          </p:grpSpPr>
          <p:sp>
            <p:nvSpPr>
              <p:cNvPr id="4" name="正方形/長方形 3"/>
              <p:cNvSpPr/>
              <p:nvPr/>
            </p:nvSpPr>
            <p:spPr>
              <a:xfrm>
                <a:off x="8814559" y="2972233"/>
                <a:ext cx="125544" cy="82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5" name="正方形/長方形 4"/>
              <p:cNvSpPr/>
              <p:nvPr/>
            </p:nvSpPr>
            <p:spPr>
              <a:xfrm>
                <a:off x="8821438" y="3397683"/>
                <a:ext cx="125544" cy="82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8" name="右矢印 17"/>
              <p:cNvSpPr/>
              <p:nvPr/>
            </p:nvSpPr>
            <p:spPr>
              <a:xfrm rot="16200000">
                <a:off x="8728966" y="3125559"/>
                <a:ext cx="298450" cy="182298"/>
              </a:xfrm>
              <a:prstGeom prst="rightArrow">
                <a:avLst/>
              </a:prstGeom>
              <a:solidFill>
                <a:srgbClr val="0000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grpSp>
        <p:sp>
          <p:nvSpPr>
            <p:cNvPr id="19" name="テキスト ボックス 73"/>
            <p:cNvSpPr txBox="1">
              <a:spLocks noChangeArrowheads="1"/>
            </p:cNvSpPr>
            <p:nvPr/>
          </p:nvSpPr>
          <p:spPr bwMode="auto">
            <a:xfrm>
              <a:off x="2233168" y="5670068"/>
              <a:ext cx="1307042" cy="25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800" dirty="0"/>
                <a:t>高周波空洞</a:t>
              </a:r>
            </a:p>
          </p:txBody>
        </p:sp>
        <p:sp>
          <p:nvSpPr>
            <p:cNvPr id="23" name="正方形/長方形 22"/>
            <p:cNvSpPr/>
            <p:nvPr/>
          </p:nvSpPr>
          <p:spPr>
            <a:xfrm rot="5400000">
              <a:off x="3626044" y="5141107"/>
              <a:ext cx="431800" cy="27516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cxnSp>
          <p:nvCxnSpPr>
            <p:cNvPr id="24" name="直線矢印コネクタ 23"/>
            <p:cNvCxnSpPr/>
            <p:nvPr/>
          </p:nvCxnSpPr>
          <p:spPr>
            <a:xfrm flipH="1" flipV="1">
              <a:off x="1202989" y="4340043"/>
              <a:ext cx="1424048" cy="11598"/>
            </a:xfrm>
            <a:prstGeom prst="straightConnector1">
              <a:avLst/>
            </a:prstGeom>
            <a:ln w="63500">
              <a:solidFill>
                <a:srgbClr val="FFBC2F"/>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テキスト ボックス 73"/>
            <p:cNvSpPr txBox="1">
              <a:spLocks noChangeArrowheads="1"/>
            </p:cNvSpPr>
            <p:nvPr/>
          </p:nvSpPr>
          <p:spPr bwMode="auto">
            <a:xfrm>
              <a:off x="2063184" y="3987058"/>
              <a:ext cx="1613106" cy="25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800" dirty="0" smtClean="0">
                  <a:solidFill>
                    <a:srgbClr val="0000FF"/>
                  </a:solidFill>
                </a:rPr>
                <a:t>アンジュレータ</a:t>
              </a:r>
              <a:endParaRPr lang="ja-JP" altLang="en-US" sz="1800" dirty="0">
                <a:solidFill>
                  <a:srgbClr val="0000FF"/>
                </a:solidFill>
              </a:endParaRPr>
            </a:p>
          </p:txBody>
        </p:sp>
        <p:sp>
          <p:nvSpPr>
            <p:cNvPr id="27" name="テキスト ボックス 73"/>
            <p:cNvSpPr txBox="1">
              <a:spLocks noChangeArrowheads="1"/>
            </p:cNvSpPr>
            <p:nvPr/>
          </p:nvSpPr>
          <p:spPr bwMode="auto">
            <a:xfrm>
              <a:off x="944897" y="5444446"/>
              <a:ext cx="948038" cy="38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800" dirty="0" smtClean="0"/>
                <a:t>電子ビーム</a:t>
              </a:r>
              <a:endParaRPr lang="en-US" altLang="ja-JP" sz="1800" dirty="0" smtClean="0"/>
            </a:p>
            <a:p>
              <a:pPr algn="ctr"/>
              <a:r>
                <a:rPr lang="en-US" altLang="ja-JP" sz="1800" dirty="0" smtClean="0"/>
                <a:t>(</a:t>
              </a:r>
              <a:r>
                <a:rPr lang="ja-JP" altLang="en-US" sz="1800" dirty="0" smtClean="0"/>
                <a:t>電子の集団</a:t>
              </a:r>
              <a:r>
                <a:rPr lang="en-US" altLang="ja-JP" sz="1800" dirty="0" smtClean="0"/>
                <a:t>)</a:t>
              </a:r>
              <a:endParaRPr lang="ja-JP" altLang="en-US" sz="1800" dirty="0"/>
            </a:p>
          </p:txBody>
        </p:sp>
        <p:sp>
          <p:nvSpPr>
            <p:cNvPr id="51" name="テキスト ボックス 73"/>
            <p:cNvSpPr txBox="1">
              <a:spLocks noChangeArrowheads="1"/>
            </p:cNvSpPr>
            <p:nvPr/>
          </p:nvSpPr>
          <p:spPr bwMode="auto">
            <a:xfrm>
              <a:off x="1368293" y="4077038"/>
              <a:ext cx="987513" cy="21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800" dirty="0" smtClean="0">
                  <a:solidFill>
                    <a:srgbClr val="FFBC2F"/>
                  </a:solidFill>
                </a:rPr>
                <a:t>放射光</a:t>
              </a:r>
              <a:endParaRPr lang="ja-JP" altLang="en-US" sz="1800" dirty="0">
                <a:solidFill>
                  <a:srgbClr val="FFBC2F"/>
                </a:solidFill>
              </a:endParaRPr>
            </a:p>
          </p:txBody>
        </p:sp>
      </p:grpSp>
      <p:grpSp>
        <p:nvGrpSpPr>
          <p:cNvPr id="8" name="図形グループ 7"/>
          <p:cNvGrpSpPr/>
          <p:nvPr/>
        </p:nvGrpSpPr>
        <p:grpSpPr>
          <a:xfrm>
            <a:off x="6075179" y="1313729"/>
            <a:ext cx="3608366" cy="2305116"/>
            <a:chOff x="5355513" y="3675688"/>
            <a:chExt cx="4525905" cy="2891263"/>
          </a:xfrm>
        </p:grpSpPr>
        <p:grpSp>
          <p:nvGrpSpPr>
            <p:cNvPr id="28" name="Group 38"/>
            <p:cNvGrpSpPr>
              <a:grpSpLocks/>
            </p:cNvGrpSpPr>
            <p:nvPr/>
          </p:nvGrpSpPr>
          <p:grpSpPr bwMode="auto">
            <a:xfrm>
              <a:off x="6411970" y="4873090"/>
              <a:ext cx="2862294" cy="1438275"/>
              <a:chOff x="3985" y="2097"/>
              <a:chExt cx="1439" cy="783"/>
            </a:xfrm>
          </p:grpSpPr>
          <p:sp>
            <p:nvSpPr>
              <p:cNvPr id="29" name="AutoShape 39"/>
              <p:cNvSpPr>
                <a:spLocks noChangeArrowheads="1"/>
              </p:cNvSpPr>
              <p:nvPr/>
            </p:nvSpPr>
            <p:spPr bwMode="auto">
              <a:xfrm>
                <a:off x="4524" y="2097"/>
                <a:ext cx="900" cy="192"/>
              </a:xfrm>
              <a:prstGeom prst="cube">
                <a:avLst>
                  <a:gd name="adj" fmla="val 45315"/>
                </a:avLst>
              </a:prstGeom>
              <a:solidFill>
                <a:srgbClr val="0000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 name="AutoShape 40"/>
              <p:cNvSpPr>
                <a:spLocks noChangeArrowheads="1"/>
              </p:cNvSpPr>
              <p:nvPr/>
            </p:nvSpPr>
            <p:spPr bwMode="auto">
              <a:xfrm>
                <a:off x="4447" y="2181"/>
                <a:ext cx="900" cy="192"/>
              </a:xfrm>
              <a:prstGeom prst="cube">
                <a:avLst>
                  <a:gd name="adj" fmla="val 45315"/>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AutoShape 41"/>
              <p:cNvSpPr>
                <a:spLocks noChangeArrowheads="1"/>
              </p:cNvSpPr>
              <p:nvPr/>
            </p:nvSpPr>
            <p:spPr bwMode="auto">
              <a:xfrm>
                <a:off x="4370" y="2268"/>
                <a:ext cx="900" cy="192"/>
              </a:xfrm>
              <a:prstGeom prst="cube">
                <a:avLst>
                  <a:gd name="adj" fmla="val 45315"/>
                </a:avLst>
              </a:prstGeom>
              <a:solidFill>
                <a:srgbClr val="0000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AutoShape 42"/>
              <p:cNvSpPr>
                <a:spLocks noChangeArrowheads="1"/>
              </p:cNvSpPr>
              <p:nvPr/>
            </p:nvSpPr>
            <p:spPr bwMode="auto">
              <a:xfrm>
                <a:off x="4293" y="2352"/>
                <a:ext cx="900" cy="192"/>
              </a:xfrm>
              <a:prstGeom prst="cube">
                <a:avLst>
                  <a:gd name="adj" fmla="val 45315"/>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 name="AutoShape 43"/>
              <p:cNvSpPr>
                <a:spLocks noChangeArrowheads="1"/>
              </p:cNvSpPr>
              <p:nvPr/>
            </p:nvSpPr>
            <p:spPr bwMode="auto">
              <a:xfrm>
                <a:off x="4216" y="2433"/>
                <a:ext cx="900" cy="192"/>
              </a:xfrm>
              <a:prstGeom prst="cube">
                <a:avLst>
                  <a:gd name="adj" fmla="val 45315"/>
                </a:avLst>
              </a:prstGeom>
              <a:solidFill>
                <a:srgbClr val="0000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 name="AutoShape 44"/>
              <p:cNvSpPr>
                <a:spLocks noChangeArrowheads="1"/>
              </p:cNvSpPr>
              <p:nvPr/>
            </p:nvSpPr>
            <p:spPr bwMode="auto">
              <a:xfrm>
                <a:off x="4139" y="2517"/>
                <a:ext cx="900" cy="192"/>
              </a:xfrm>
              <a:prstGeom prst="cube">
                <a:avLst>
                  <a:gd name="adj" fmla="val 45315"/>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5" name="AutoShape 45"/>
              <p:cNvSpPr>
                <a:spLocks noChangeArrowheads="1"/>
              </p:cNvSpPr>
              <p:nvPr/>
            </p:nvSpPr>
            <p:spPr bwMode="auto">
              <a:xfrm>
                <a:off x="4062" y="2604"/>
                <a:ext cx="900" cy="192"/>
              </a:xfrm>
              <a:prstGeom prst="cube">
                <a:avLst>
                  <a:gd name="adj" fmla="val 45315"/>
                </a:avLst>
              </a:prstGeom>
              <a:solidFill>
                <a:srgbClr val="0000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AutoShape 46"/>
              <p:cNvSpPr>
                <a:spLocks noChangeArrowheads="1"/>
              </p:cNvSpPr>
              <p:nvPr/>
            </p:nvSpPr>
            <p:spPr bwMode="auto">
              <a:xfrm>
                <a:off x="3985" y="2688"/>
                <a:ext cx="900" cy="192"/>
              </a:xfrm>
              <a:prstGeom prst="cube">
                <a:avLst>
                  <a:gd name="adj" fmla="val 45315"/>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sp>
          <p:nvSpPr>
            <p:cNvPr id="37" name="平行四辺形 36"/>
            <p:cNvSpPr/>
            <p:nvPr/>
          </p:nvSpPr>
          <p:spPr>
            <a:xfrm>
              <a:off x="5972273" y="4619089"/>
              <a:ext cx="3420665" cy="1947862"/>
            </a:xfrm>
            <a:prstGeom prst="parallelogram">
              <a:avLst>
                <a:gd name="adj" fmla="val 100783"/>
              </a:avLst>
            </a:prstGeom>
            <a:solidFill>
              <a:srgbClr val="FFFF00">
                <a:alpha val="70000"/>
              </a:srgbClr>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nvGrpSpPr>
            <p:cNvPr id="39" name="Group 47"/>
            <p:cNvGrpSpPr>
              <a:grpSpLocks/>
            </p:cNvGrpSpPr>
            <p:nvPr/>
          </p:nvGrpSpPr>
          <p:grpSpPr bwMode="auto">
            <a:xfrm>
              <a:off x="6792612" y="4636551"/>
              <a:ext cx="2244329" cy="1409700"/>
              <a:chOff x="4196" y="1440"/>
              <a:chExt cx="1212" cy="768"/>
            </a:xfrm>
          </p:grpSpPr>
          <p:sp>
            <p:nvSpPr>
              <p:cNvPr id="40" name="Freeform 48"/>
              <p:cNvSpPr>
                <a:spLocks/>
              </p:cNvSpPr>
              <p:nvPr/>
            </p:nvSpPr>
            <p:spPr bwMode="auto">
              <a:xfrm>
                <a:off x="4768" y="1440"/>
                <a:ext cx="640" cy="192"/>
              </a:xfrm>
              <a:custGeom>
                <a:avLst/>
                <a:gdLst>
                  <a:gd name="T0" fmla="*/ 416 w 640"/>
                  <a:gd name="T1" fmla="*/ 0 h 192"/>
                  <a:gd name="T2" fmla="*/ 32 w 640"/>
                  <a:gd name="T3" fmla="*/ 48 h 192"/>
                  <a:gd name="T4" fmla="*/ 608 w 640"/>
                  <a:gd name="T5" fmla="*/ 144 h 192"/>
                  <a:gd name="T6" fmla="*/ 224 w 640"/>
                  <a:gd name="T7" fmla="*/ 192 h 192"/>
                  <a:gd name="T8" fmla="*/ 0 60000 65536"/>
                  <a:gd name="T9" fmla="*/ 0 60000 65536"/>
                  <a:gd name="T10" fmla="*/ 0 60000 65536"/>
                  <a:gd name="T11" fmla="*/ 0 60000 65536"/>
                  <a:gd name="T12" fmla="*/ 0 w 640"/>
                  <a:gd name="T13" fmla="*/ 0 h 192"/>
                  <a:gd name="T14" fmla="*/ 640 w 640"/>
                  <a:gd name="T15" fmla="*/ 192 h 192"/>
                </a:gdLst>
                <a:ahLst/>
                <a:cxnLst>
                  <a:cxn ang="T8">
                    <a:pos x="T0" y="T1"/>
                  </a:cxn>
                  <a:cxn ang="T9">
                    <a:pos x="T2" y="T3"/>
                  </a:cxn>
                  <a:cxn ang="T10">
                    <a:pos x="T4" y="T5"/>
                  </a:cxn>
                  <a:cxn ang="T11">
                    <a:pos x="T6" y="T7"/>
                  </a:cxn>
                </a:cxnLst>
                <a:rect l="T12" t="T13" r="T14" b="T15"/>
                <a:pathLst>
                  <a:path w="640" h="192">
                    <a:moveTo>
                      <a:pt x="416" y="0"/>
                    </a:moveTo>
                    <a:cubicBezTo>
                      <a:pt x="208" y="12"/>
                      <a:pt x="0" y="24"/>
                      <a:pt x="32" y="48"/>
                    </a:cubicBezTo>
                    <a:cubicBezTo>
                      <a:pt x="64" y="72"/>
                      <a:pt x="576" y="120"/>
                      <a:pt x="608" y="144"/>
                    </a:cubicBezTo>
                    <a:cubicBezTo>
                      <a:pt x="640" y="168"/>
                      <a:pt x="432" y="180"/>
                      <a:pt x="224" y="192"/>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p:cNvSpPr>
              <p:nvPr/>
            </p:nvSpPr>
            <p:spPr bwMode="auto">
              <a:xfrm>
                <a:off x="4576" y="1632"/>
                <a:ext cx="640" cy="192"/>
              </a:xfrm>
              <a:custGeom>
                <a:avLst/>
                <a:gdLst>
                  <a:gd name="T0" fmla="*/ 416 w 640"/>
                  <a:gd name="T1" fmla="*/ 0 h 192"/>
                  <a:gd name="T2" fmla="*/ 32 w 640"/>
                  <a:gd name="T3" fmla="*/ 48 h 192"/>
                  <a:gd name="T4" fmla="*/ 608 w 640"/>
                  <a:gd name="T5" fmla="*/ 144 h 192"/>
                  <a:gd name="T6" fmla="*/ 224 w 640"/>
                  <a:gd name="T7" fmla="*/ 192 h 192"/>
                  <a:gd name="T8" fmla="*/ 0 60000 65536"/>
                  <a:gd name="T9" fmla="*/ 0 60000 65536"/>
                  <a:gd name="T10" fmla="*/ 0 60000 65536"/>
                  <a:gd name="T11" fmla="*/ 0 60000 65536"/>
                  <a:gd name="T12" fmla="*/ 0 w 640"/>
                  <a:gd name="T13" fmla="*/ 0 h 192"/>
                  <a:gd name="T14" fmla="*/ 640 w 640"/>
                  <a:gd name="T15" fmla="*/ 192 h 192"/>
                </a:gdLst>
                <a:ahLst/>
                <a:cxnLst>
                  <a:cxn ang="T8">
                    <a:pos x="T0" y="T1"/>
                  </a:cxn>
                  <a:cxn ang="T9">
                    <a:pos x="T2" y="T3"/>
                  </a:cxn>
                  <a:cxn ang="T10">
                    <a:pos x="T4" y="T5"/>
                  </a:cxn>
                  <a:cxn ang="T11">
                    <a:pos x="T6" y="T7"/>
                  </a:cxn>
                </a:cxnLst>
                <a:rect l="T12" t="T13" r="T14" b="T15"/>
                <a:pathLst>
                  <a:path w="640" h="192">
                    <a:moveTo>
                      <a:pt x="416" y="0"/>
                    </a:moveTo>
                    <a:cubicBezTo>
                      <a:pt x="208" y="12"/>
                      <a:pt x="0" y="24"/>
                      <a:pt x="32" y="48"/>
                    </a:cubicBezTo>
                    <a:cubicBezTo>
                      <a:pt x="64" y="72"/>
                      <a:pt x="576" y="120"/>
                      <a:pt x="608" y="144"/>
                    </a:cubicBezTo>
                    <a:cubicBezTo>
                      <a:pt x="640" y="168"/>
                      <a:pt x="432" y="180"/>
                      <a:pt x="224" y="192"/>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 name="Freeform 50"/>
              <p:cNvSpPr>
                <a:spLocks/>
              </p:cNvSpPr>
              <p:nvPr/>
            </p:nvSpPr>
            <p:spPr bwMode="auto">
              <a:xfrm>
                <a:off x="4386" y="1824"/>
                <a:ext cx="640" cy="192"/>
              </a:xfrm>
              <a:custGeom>
                <a:avLst/>
                <a:gdLst>
                  <a:gd name="T0" fmla="*/ 416 w 640"/>
                  <a:gd name="T1" fmla="*/ 0 h 192"/>
                  <a:gd name="T2" fmla="*/ 32 w 640"/>
                  <a:gd name="T3" fmla="*/ 48 h 192"/>
                  <a:gd name="T4" fmla="*/ 608 w 640"/>
                  <a:gd name="T5" fmla="*/ 144 h 192"/>
                  <a:gd name="T6" fmla="*/ 224 w 640"/>
                  <a:gd name="T7" fmla="*/ 192 h 192"/>
                  <a:gd name="T8" fmla="*/ 0 60000 65536"/>
                  <a:gd name="T9" fmla="*/ 0 60000 65536"/>
                  <a:gd name="T10" fmla="*/ 0 60000 65536"/>
                  <a:gd name="T11" fmla="*/ 0 60000 65536"/>
                  <a:gd name="T12" fmla="*/ 0 w 640"/>
                  <a:gd name="T13" fmla="*/ 0 h 192"/>
                  <a:gd name="T14" fmla="*/ 640 w 640"/>
                  <a:gd name="T15" fmla="*/ 192 h 192"/>
                </a:gdLst>
                <a:ahLst/>
                <a:cxnLst>
                  <a:cxn ang="T8">
                    <a:pos x="T0" y="T1"/>
                  </a:cxn>
                  <a:cxn ang="T9">
                    <a:pos x="T2" y="T3"/>
                  </a:cxn>
                  <a:cxn ang="T10">
                    <a:pos x="T4" y="T5"/>
                  </a:cxn>
                  <a:cxn ang="T11">
                    <a:pos x="T6" y="T7"/>
                  </a:cxn>
                </a:cxnLst>
                <a:rect l="T12" t="T13" r="T14" b="T15"/>
                <a:pathLst>
                  <a:path w="640" h="192">
                    <a:moveTo>
                      <a:pt x="416" y="0"/>
                    </a:moveTo>
                    <a:cubicBezTo>
                      <a:pt x="208" y="12"/>
                      <a:pt x="0" y="24"/>
                      <a:pt x="32" y="48"/>
                    </a:cubicBezTo>
                    <a:cubicBezTo>
                      <a:pt x="64" y="72"/>
                      <a:pt x="576" y="120"/>
                      <a:pt x="608" y="144"/>
                    </a:cubicBezTo>
                    <a:cubicBezTo>
                      <a:pt x="640" y="168"/>
                      <a:pt x="432" y="180"/>
                      <a:pt x="224" y="192"/>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 name="Freeform 51"/>
              <p:cNvSpPr>
                <a:spLocks/>
              </p:cNvSpPr>
              <p:nvPr/>
            </p:nvSpPr>
            <p:spPr bwMode="auto">
              <a:xfrm>
                <a:off x="4196" y="2016"/>
                <a:ext cx="640" cy="192"/>
              </a:xfrm>
              <a:custGeom>
                <a:avLst/>
                <a:gdLst>
                  <a:gd name="T0" fmla="*/ 416 w 640"/>
                  <a:gd name="T1" fmla="*/ 0 h 192"/>
                  <a:gd name="T2" fmla="*/ 32 w 640"/>
                  <a:gd name="T3" fmla="*/ 48 h 192"/>
                  <a:gd name="T4" fmla="*/ 608 w 640"/>
                  <a:gd name="T5" fmla="*/ 144 h 192"/>
                  <a:gd name="T6" fmla="*/ 224 w 640"/>
                  <a:gd name="T7" fmla="*/ 192 h 192"/>
                  <a:gd name="T8" fmla="*/ 0 60000 65536"/>
                  <a:gd name="T9" fmla="*/ 0 60000 65536"/>
                  <a:gd name="T10" fmla="*/ 0 60000 65536"/>
                  <a:gd name="T11" fmla="*/ 0 60000 65536"/>
                  <a:gd name="T12" fmla="*/ 0 w 640"/>
                  <a:gd name="T13" fmla="*/ 0 h 192"/>
                  <a:gd name="T14" fmla="*/ 640 w 640"/>
                  <a:gd name="T15" fmla="*/ 192 h 192"/>
                </a:gdLst>
                <a:ahLst/>
                <a:cxnLst>
                  <a:cxn ang="T8">
                    <a:pos x="T0" y="T1"/>
                  </a:cxn>
                  <a:cxn ang="T9">
                    <a:pos x="T2" y="T3"/>
                  </a:cxn>
                  <a:cxn ang="T10">
                    <a:pos x="T4" y="T5"/>
                  </a:cxn>
                  <a:cxn ang="T11">
                    <a:pos x="T6" y="T7"/>
                  </a:cxn>
                </a:cxnLst>
                <a:rect l="T12" t="T13" r="T14" b="T15"/>
                <a:pathLst>
                  <a:path w="640" h="192">
                    <a:moveTo>
                      <a:pt x="416" y="0"/>
                    </a:moveTo>
                    <a:cubicBezTo>
                      <a:pt x="208" y="12"/>
                      <a:pt x="0" y="24"/>
                      <a:pt x="32" y="48"/>
                    </a:cubicBezTo>
                    <a:cubicBezTo>
                      <a:pt x="64" y="72"/>
                      <a:pt x="576" y="120"/>
                      <a:pt x="608" y="144"/>
                    </a:cubicBezTo>
                    <a:cubicBezTo>
                      <a:pt x="640" y="168"/>
                      <a:pt x="432" y="180"/>
                      <a:pt x="224" y="192"/>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sp>
          <p:nvSpPr>
            <p:cNvPr id="44" name="Line 61"/>
            <p:cNvSpPr>
              <a:spLocks noChangeShapeType="1"/>
            </p:cNvSpPr>
            <p:nvPr/>
          </p:nvSpPr>
          <p:spPr bwMode="auto">
            <a:xfrm flipH="1">
              <a:off x="6648150" y="6046251"/>
              <a:ext cx="577850" cy="477838"/>
            </a:xfrm>
            <a:prstGeom prst="line">
              <a:avLst/>
            </a:prstGeom>
            <a:noFill/>
            <a:ln w="31750">
              <a:solidFill>
                <a:srgbClr val="008000"/>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Line 62"/>
            <p:cNvSpPr>
              <a:spLocks noChangeShapeType="1"/>
            </p:cNvSpPr>
            <p:nvPr/>
          </p:nvSpPr>
          <p:spPr bwMode="auto">
            <a:xfrm flipH="1">
              <a:off x="8632788" y="4024983"/>
              <a:ext cx="731338" cy="625857"/>
            </a:xfrm>
            <a:prstGeom prst="line">
              <a:avLst/>
            </a:prstGeom>
            <a:noFill/>
            <a:ln w="31750">
              <a:solidFill>
                <a:srgbClr val="008000"/>
              </a:solidFill>
              <a:round/>
              <a:headEnd/>
              <a:tailEnd type="non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6" name="AutoShape 59"/>
            <p:cNvSpPr>
              <a:spLocks noChangeArrowheads="1"/>
            </p:cNvSpPr>
            <p:nvPr/>
          </p:nvSpPr>
          <p:spPr bwMode="auto">
            <a:xfrm>
              <a:off x="5447736" y="5037139"/>
              <a:ext cx="576130" cy="352425"/>
            </a:xfrm>
            <a:prstGeom prst="cube">
              <a:avLst>
                <a:gd name="adj" fmla="val 45315"/>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7" name="AutoShape 60"/>
            <p:cNvSpPr>
              <a:spLocks noChangeArrowheads="1"/>
            </p:cNvSpPr>
            <p:nvPr/>
          </p:nvSpPr>
          <p:spPr bwMode="auto">
            <a:xfrm>
              <a:off x="5406461" y="5570539"/>
              <a:ext cx="577850" cy="352425"/>
            </a:xfrm>
            <a:prstGeom prst="cube">
              <a:avLst>
                <a:gd name="adj" fmla="val 45315"/>
              </a:avLst>
            </a:prstGeom>
            <a:solidFill>
              <a:srgbClr val="0000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 name="テキスト ボックス 49"/>
            <p:cNvSpPr txBox="1">
              <a:spLocks noChangeArrowheads="1"/>
            </p:cNvSpPr>
            <p:nvPr/>
          </p:nvSpPr>
          <p:spPr bwMode="auto">
            <a:xfrm>
              <a:off x="5531818" y="4648747"/>
              <a:ext cx="495300" cy="36671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dirty="0">
                  <a:latin typeface="ＭＳ Ｐゴシック" charset="0"/>
                </a:rPr>
                <a:t>N</a:t>
              </a:r>
              <a:endParaRPr lang="ja-JP" altLang="en-US" sz="1800" dirty="0">
                <a:latin typeface="ＭＳ Ｐゴシック" charset="0"/>
              </a:endParaRPr>
            </a:p>
          </p:txBody>
        </p:sp>
        <p:sp>
          <p:nvSpPr>
            <p:cNvPr id="53" name="テキスト ボックス 50"/>
            <p:cNvSpPr txBox="1">
              <a:spLocks noChangeArrowheads="1"/>
            </p:cNvSpPr>
            <p:nvPr/>
          </p:nvSpPr>
          <p:spPr bwMode="auto">
            <a:xfrm>
              <a:off x="5355513" y="5933282"/>
              <a:ext cx="495300" cy="366712"/>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a:latin typeface="ＭＳ Ｐゴシック" charset="0"/>
                </a:rPr>
                <a:t>S</a:t>
              </a:r>
              <a:endParaRPr lang="ja-JP" altLang="en-US" sz="1800">
                <a:latin typeface="ＭＳ Ｐゴシック" charset="0"/>
              </a:endParaRPr>
            </a:p>
          </p:txBody>
        </p:sp>
        <p:grpSp>
          <p:nvGrpSpPr>
            <p:cNvPr id="56" name="図形グループ 52"/>
            <p:cNvGrpSpPr>
              <a:grpSpLocks/>
            </p:cNvGrpSpPr>
            <p:nvPr/>
          </p:nvGrpSpPr>
          <p:grpSpPr bwMode="auto">
            <a:xfrm>
              <a:off x="9289810" y="3675688"/>
              <a:ext cx="591608" cy="393745"/>
              <a:chOff x="4436968" y="4246518"/>
              <a:chExt cx="546100" cy="393745"/>
            </a:xfrm>
          </p:grpSpPr>
          <p:sp>
            <p:nvSpPr>
              <p:cNvPr id="57" name="円/楕円 56"/>
              <p:cNvSpPr/>
              <p:nvPr/>
            </p:nvSpPr>
            <p:spPr>
              <a:xfrm>
                <a:off x="4505569" y="4281488"/>
                <a:ext cx="360363" cy="358775"/>
              </a:xfrm>
              <a:prstGeom prst="ellipse">
                <a:avLst/>
              </a:prstGeom>
              <a:solidFill>
                <a:srgbClr val="0080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30000" noProof="0" dirty="0">
                  <a:ln>
                    <a:noFill/>
                  </a:ln>
                  <a:solidFill>
                    <a:sysClr val="window" lastClr="FFFFFF"/>
                  </a:solidFill>
                  <a:effectLst/>
                  <a:uLnTx/>
                  <a:uFillTx/>
                  <a:latin typeface="Calibri"/>
                  <a:ea typeface="ＭＳ Ｐゴシック"/>
                  <a:cs typeface="+mn-cs"/>
                </a:endParaRPr>
              </a:p>
            </p:txBody>
          </p:sp>
          <p:sp>
            <p:nvSpPr>
              <p:cNvPr id="58" name="テキスト ボックス 57"/>
              <p:cNvSpPr txBox="1"/>
              <p:nvPr/>
            </p:nvSpPr>
            <p:spPr>
              <a:xfrm>
                <a:off x="4436968" y="4246518"/>
                <a:ext cx="546100" cy="307975"/>
              </a:xfrm>
              <a:prstGeom prst="rect">
                <a:avLst/>
              </a:prstGeom>
              <a:noFill/>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ysClr val="window" lastClr="FFFFFF"/>
                    </a:solidFill>
                    <a:effectLst/>
                    <a:uLnTx/>
                    <a:uFillTx/>
                    <a:latin typeface="ＭＳ Ｐゴシック" charset="0"/>
                    <a:ea typeface="ＭＳ Ｐゴシック" charset="0"/>
                    <a:cs typeface="ＭＳ Ｐゴシック" charset="0"/>
                  </a:rPr>
                  <a:t>e</a:t>
                </a:r>
                <a:r>
                  <a:rPr kumimoji="1" lang="en-US" altLang="ja-JP" sz="1400" b="0" i="0" u="none" strike="noStrike" kern="0" cap="none" spc="0" normalizeH="0" baseline="30000" noProof="0" dirty="0" smtClean="0">
                    <a:ln>
                      <a:noFill/>
                    </a:ln>
                    <a:solidFill>
                      <a:sysClr val="window" lastClr="FFFFFF"/>
                    </a:solidFill>
                    <a:effectLst/>
                    <a:uLnTx/>
                    <a:uFillTx/>
                    <a:latin typeface="ＭＳ Ｐゴシック" charset="0"/>
                    <a:ea typeface="ＭＳ Ｐゴシック" charset="0"/>
                    <a:cs typeface="ＭＳ Ｐゴシック" charset="0"/>
                  </a:rPr>
                  <a:t>-</a:t>
                </a:r>
                <a:endParaRPr kumimoji="1" lang="ja-JP" altLang="en-US" sz="1400" b="0" i="0" u="none" strike="noStrike" kern="0" cap="none" spc="0" normalizeH="0" baseline="30000" noProof="0" dirty="0" smtClean="0">
                  <a:ln>
                    <a:noFill/>
                  </a:ln>
                  <a:solidFill>
                    <a:sysClr val="window" lastClr="FFFFFF"/>
                  </a:solidFill>
                  <a:effectLst/>
                  <a:uLnTx/>
                  <a:uFillTx/>
                  <a:latin typeface="ＭＳ Ｐゴシック" charset="0"/>
                  <a:ea typeface="ＭＳ Ｐゴシック" charset="0"/>
                  <a:cs typeface="ＭＳ Ｐゴシック" charset="0"/>
                </a:endParaRPr>
              </a:p>
            </p:txBody>
          </p:sp>
        </p:grpSp>
        <p:grpSp>
          <p:nvGrpSpPr>
            <p:cNvPr id="59" name="Group 52"/>
            <p:cNvGrpSpPr>
              <a:grpSpLocks/>
            </p:cNvGrpSpPr>
            <p:nvPr/>
          </p:nvGrpSpPr>
          <p:grpSpPr bwMode="auto">
            <a:xfrm>
              <a:off x="6384125" y="3755490"/>
              <a:ext cx="2890142" cy="1443037"/>
              <a:chOff x="3215" y="1476"/>
              <a:chExt cx="1453" cy="786"/>
            </a:xfrm>
          </p:grpSpPr>
          <p:sp>
            <p:nvSpPr>
              <p:cNvPr id="60" name="AutoShape 53"/>
              <p:cNvSpPr>
                <a:spLocks noChangeArrowheads="1"/>
              </p:cNvSpPr>
              <p:nvPr/>
            </p:nvSpPr>
            <p:spPr bwMode="auto">
              <a:xfrm>
                <a:off x="3768" y="1476"/>
                <a:ext cx="900" cy="192"/>
              </a:xfrm>
              <a:prstGeom prst="cube">
                <a:avLst>
                  <a:gd name="adj" fmla="val 45315"/>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 name="AutoShape 54"/>
              <p:cNvSpPr>
                <a:spLocks noChangeArrowheads="1"/>
              </p:cNvSpPr>
              <p:nvPr/>
            </p:nvSpPr>
            <p:spPr bwMode="auto">
              <a:xfrm>
                <a:off x="3684" y="1563"/>
                <a:ext cx="900" cy="192"/>
              </a:xfrm>
              <a:prstGeom prst="cube">
                <a:avLst>
                  <a:gd name="adj" fmla="val 45315"/>
                </a:avLst>
              </a:prstGeom>
              <a:solidFill>
                <a:srgbClr val="0000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 name="AutoShape 55"/>
              <p:cNvSpPr>
                <a:spLocks noChangeArrowheads="1"/>
              </p:cNvSpPr>
              <p:nvPr/>
            </p:nvSpPr>
            <p:spPr bwMode="auto">
              <a:xfrm>
                <a:off x="3607" y="1647"/>
                <a:ext cx="900" cy="192"/>
              </a:xfrm>
              <a:prstGeom prst="cube">
                <a:avLst>
                  <a:gd name="adj" fmla="val 45315"/>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 name="AutoShape 56"/>
              <p:cNvSpPr>
                <a:spLocks noChangeArrowheads="1"/>
              </p:cNvSpPr>
              <p:nvPr/>
            </p:nvSpPr>
            <p:spPr bwMode="auto">
              <a:xfrm>
                <a:off x="3530" y="1728"/>
                <a:ext cx="900" cy="192"/>
              </a:xfrm>
              <a:prstGeom prst="cube">
                <a:avLst>
                  <a:gd name="adj" fmla="val 45315"/>
                </a:avLst>
              </a:prstGeom>
              <a:solidFill>
                <a:srgbClr val="0000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 name="AutoShape 57"/>
              <p:cNvSpPr>
                <a:spLocks noChangeArrowheads="1"/>
              </p:cNvSpPr>
              <p:nvPr/>
            </p:nvSpPr>
            <p:spPr bwMode="auto">
              <a:xfrm>
                <a:off x="3453" y="1812"/>
                <a:ext cx="900" cy="192"/>
              </a:xfrm>
              <a:prstGeom prst="cube">
                <a:avLst>
                  <a:gd name="adj" fmla="val 45315"/>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 name="AutoShape 58"/>
              <p:cNvSpPr>
                <a:spLocks noChangeArrowheads="1"/>
              </p:cNvSpPr>
              <p:nvPr/>
            </p:nvSpPr>
            <p:spPr bwMode="auto">
              <a:xfrm>
                <a:off x="3376" y="1899"/>
                <a:ext cx="900" cy="192"/>
              </a:xfrm>
              <a:prstGeom prst="cube">
                <a:avLst>
                  <a:gd name="adj" fmla="val 45315"/>
                </a:avLst>
              </a:prstGeom>
              <a:solidFill>
                <a:srgbClr val="0000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 name="AutoShape 59"/>
              <p:cNvSpPr>
                <a:spLocks noChangeArrowheads="1"/>
              </p:cNvSpPr>
              <p:nvPr/>
            </p:nvSpPr>
            <p:spPr bwMode="auto">
              <a:xfrm>
                <a:off x="3299" y="1983"/>
                <a:ext cx="900" cy="192"/>
              </a:xfrm>
              <a:prstGeom prst="cube">
                <a:avLst>
                  <a:gd name="adj" fmla="val 45315"/>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 name="AutoShape 60"/>
              <p:cNvSpPr>
                <a:spLocks noChangeArrowheads="1"/>
              </p:cNvSpPr>
              <p:nvPr/>
            </p:nvSpPr>
            <p:spPr bwMode="auto">
              <a:xfrm>
                <a:off x="3215" y="2070"/>
                <a:ext cx="900" cy="192"/>
              </a:xfrm>
              <a:prstGeom prst="cube">
                <a:avLst>
                  <a:gd name="adj" fmla="val 45315"/>
                </a:avLst>
              </a:prstGeom>
              <a:solidFill>
                <a:srgbClr val="0000FF"/>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pic>
        <p:nvPicPr>
          <p:cNvPr id="21" name="図 20"/>
          <p:cNvPicPr>
            <a:picLocks noChangeAspect="1"/>
          </p:cNvPicPr>
          <p:nvPr/>
        </p:nvPicPr>
        <p:blipFill>
          <a:blip r:embed="rId3"/>
          <a:stretch>
            <a:fillRect/>
          </a:stretch>
        </p:blipFill>
        <p:spPr>
          <a:xfrm>
            <a:off x="6300752" y="4233721"/>
            <a:ext cx="2942948" cy="2207212"/>
          </a:xfrm>
          <a:prstGeom prst="rect">
            <a:avLst/>
          </a:prstGeom>
        </p:spPr>
      </p:pic>
      <p:sp>
        <p:nvSpPr>
          <p:cNvPr id="72" name="Rectangle 78"/>
          <p:cNvSpPr>
            <a:spLocks noChangeArrowheads="1"/>
          </p:cNvSpPr>
          <p:nvPr/>
        </p:nvSpPr>
        <p:spPr bwMode="auto">
          <a:xfrm>
            <a:off x="221545" y="197693"/>
            <a:ext cx="2376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chemeClr val="bg1"/>
                </a:solidFill>
              </a:rPr>
              <a:t>柏国際キャンパス構想</a:t>
            </a:r>
          </a:p>
        </p:txBody>
      </p:sp>
      <p:cxnSp>
        <p:nvCxnSpPr>
          <p:cNvPr id="68" name="直線矢印コネクタ 67"/>
          <p:cNvCxnSpPr/>
          <p:nvPr/>
        </p:nvCxnSpPr>
        <p:spPr>
          <a:xfrm rot="10800000">
            <a:off x="6542767" y="3838072"/>
            <a:ext cx="1137423" cy="0"/>
          </a:xfrm>
          <a:prstGeom prst="straightConnector1">
            <a:avLst/>
          </a:prstGeom>
          <a:ln>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8" name="テキスト ボックス 47"/>
          <p:cNvSpPr txBox="1"/>
          <p:nvPr/>
        </p:nvSpPr>
        <p:spPr>
          <a:xfrm>
            <a:off x="7665252" y="3636859"/>
            <a:ext cx="1345294" cy="369332"/>
          </a:xfrm>
          <a:prstGeom prst="rect">
            <a:avLst/>
          </a:prstGeom>
          <a:noFill/>
        </p:spPr>
        <p:txBody>
          <a:bodyPr wrap="square" rtlCol="0">
            <a:spAutoFit/>
          </a:bodyPr>
          <a:lstStyle/>
          <a:p>
            <a:r>
              <a:rPr kumimoji="1" lang="ja-JP" altLang="en-US" dirty="0" smtClean="0">
                <a:solidFill>
                  <a:srgbClr val="FF0000"/>
                </a:solidFill>
              </a:rPr>
              <a:t>水平偏光</a:t>
            </a:r>
            <a:endParaRPr kumimoji="1" lang="ja-JP" altLang="en-US" dirty="0">
              <a:solidFill>
                <a:srgbClr val="FF0000"/>
              </a:solidFill>
            </a:endParaRPr>
          </a:p>
        </p:txBody>
      </p:sp>
      <p:sp>
        <p:nvSpPr>
          <p:cNvPr id="49" name="テキスト ボックス 48"/>
          <p:cNvSpPr txBox="1"/>
          <p:nvPr/>
        </p:nvSpPr>
        <p:spPr>
          <a:xfrm>
            <a:off x="6348978" y="6406456"/>
            <a:ext cx="2935970" cy="338554"/>
          </a:xfrm>
          <a:prstGeom prst="rect">
            <a:avLst/>
          </a:prstGeom>
          <a:noFill/>
        </p:spPr>
        <p:txBody>
          <a:bodyPr wrap="square" rtlCol="0">
            <a:spAutoFit/>
          </a:bodyPr>
          <a:lstStyle/>
          <a:p>
            <a:pPr algn="r"/>
            <a:r>
              <a:rPr kumimoji="1" lang="ja-JP" altLang="en-US" sz="1600" dirty="0" smtClean="0"/>
              <a:t>アンジュレータ</a:t>
            </a:r>
            <a:r>
              <a:rPr kumimoji="1" lang="en-US" altLang="ja-JP" sz="1600" dirty="0" smtClean="0"/>
              <a:t>@</a:t>
            </a:r>
            <a:r>
              <a:rPr kumimoji="1" lang="ja-JP" altLang="en-US" sz="1600" dirty="0" smtClean="0"/>
              <a:t>つくば分室</a:t>
            </a:r>
            <a:endParaRPr kumimoji="1" lang="ja-JP" altLang="en-US" sz="1600" dirty="0"/>
          </a:p>
        </p:txBody>
      </p:sp>
      <p:sp>
        <p:nvSpPr>
          <p:cNvPr id="69" name="テキスト ボックス 68"/>
          <p:cNvSpPr txBox="1"/>
          <p:nvPr/>
        </p:nvSpPr>
        <p:spPr>
          <a:xfrm>
            <a:off x="5939808" y="1199901"/>
            <a:ext cx="2208251" cy="369332"/>
          </a:xfrm>
          <a:prstGeom prst="rect">
            <a:avLst/>
          </a:prstGeom>
          <a:noFill/>
        </p:spPr>
        <p:txBody>
          <a:bodyPr wrap="square" rtlCol="0">
            <a:spAutoFit/>
          </a:bodyPr>
          <a:lstStyle/>
          <a:p>
            <a:r>
              <a:rPr kumimoji="1" lang="ja-JP" altLang="en-US" dirty="0" smtClean="0"/>
              <a:t>アンジュレータ</a:t>
            </a:r>
            <a:endParaRPr kumimoji="1" lang="ja-JP" altLang="en-US" dirty="0"/>
          </a:p>
        </p:txBody>
      </p:sp>
    </p:spTree>
    <p:extLst>
      <p:ext uri="{BB962C8B-B14F-4D97-AF65-F5344CB8AC3E}">
        <p14:creationId xmlns:p14="http://schemas.microsoft.com/office/powerpoint/2010/main" val="4099487014"/>
      </p:ext>
    </p:extLst>
  </p:cSld>
  <p:clrMapOvr>
    <a:masterClrMapping/>
  </p:clrMapOvr>
  <mc:AlternateContent xmlns:mc="http://schemas.openxmlformats.org/markup-compatibility/2006" xmlns:p14="http://schemas.microsoft.com/office/powerpoint/2010/main">
    <mc:Choice Requires="p14">
      <p:transition spd="slow" p14:dur="2000" advTm="32436"/>
    </mc:Choice>
    <mc:Fallback xmlns="">
      <p:transition xmlns:p14="http://schemas.microsoft.com/office/powerpoint/2010/main" spd="slow" advTm="32437"/>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47304"/>
            <a:ext cx="8915400" cy="1143000"/>
          </a:xfrm>
        </p:spPr>
        <p:txBody>
          <a:bodyPr>
            <a:normAutofit/>
          </a:bodyPr>
          <a:lstStyle/>
          <a:p>
            <a:r>
              <a:rPr lang="ja-JP" altLang="en-US" sz="4000" dirty="0" smtClean="0">
                <a:latin typeface="Arial"/>
                <a:cs typeface="Arial"/>
              </a:rPr>
              <a:t>放射光の偏光制御</a:t>
            </a:r>
            <a:endParaRPr kumimoji="1" lang="ja-JP" altLang="en-US" sz="4000" dirty="0">
              <a:latin typeface="Arial"/>
              <a:cs typeface="Arial"/>
            </a:endParaRPr>
          </a:p>
        </p:txBody>
      </p:sp>
      <p:sp>
        <p:nvSpPr>
          <p:cNvPr id="94" name="Line 133"/>
          <p:cNvSpPr>
            <a:spLocks noChangeShapeType="1"/>
          </p:cNvSpPr>
          <p:nvPr/>
        </p:nvSpPr>
        <p:spPr bwMode="auto">
          <a:xfrm>
            <a:off x="1585154" y="5748714"/>
            <a:ext cx="1727200" cy="9525"/>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5" name="Line 134"/>
          <p:cNvSpPr>
            <a:spLocks noChangeShapeType="1"/>
          </p:cNvSpPr>
          <p:nvPr/>
        </p:nvSpPr>
        <p:spPr bwMode="auto">
          <a:xfrm flipV="1">
            <a:off x="2347154" y="4999414"/>
            <a:ext cx="0" cy="1576387"/>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6" name="Line 136"/>
          <p:cNvSpPr>
            <a:spLocks noChangeShapeType="1"/>
          </p:cNvSpPr>
          <p:nvPr/>
        </p:nvSpPr>
        <p:spPr bwMode="auto">
          <a:xfrm rot="2700000" flipH="1">
            <a:off x="2318579" y="5004176"/>
            <a:ext cx="6350" cy="1555750"/>
          </a:xfrm>
          <a:prstGeom prst="line">
            <a:avLst/>
          </a:prstGeom>
          <a:noFill/>
          <a:ln w="19050">
            <a:solidFill>
              <a:srgbClr val="FF66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7" name="Line 137"/>
          <p:cNvSpPr>
            <a:spLocks noChangeShapeType="1"/>
          </p:cNvSpPr>
          <p:nvPr/>
        </p:nvSpPr>
        <p:spPr bwMode="auto">
          <a:xfrm flipV="1">
            <a:off x="1756604" y="5751889"/>
            <a:ext cx="590550" cy="0"/>
          </a:xfrm>
          <a:prstGeom prst="line">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txBody>
          <a:bodyPr/>
          <a:lstStyle/>
          <a:p>
            <a:endParaRPr lang="ja-JP" altLang="en-US"/>
          </a:p>
        </p:txBody>
      </p:sp>
      <p:sp>
        <p:nvSpPr>
          <p:cNvPr id="98" name="Line 138"/>
          <p:cNvSpPr>
            <a:spLocks noChangeShapeType="1"/>
          </p:cNvSpPr>
          <p:nvPr/>
        </p:nvSpPr>
        <p:spPr bwMode="auto">
          <a:xfrm flipV="1">
            <a:off x="2347154" y="5723314"/>
            <a:ext cx="0" cy="609600"/>
          </a:xfrm>
          <a:prstGeom prst="line">
            <a:avLst/>
          </a:prstGeom>
          <a:noFill/>
          <a:ln w="19050">
            <a:solidFill>
              <a:srgbClr val="0000FF"/>
            </a:solidFill>
            <a:round/>
            <a:headEnd type="triangle" w="lg" len="lg"/>
            <a:tailEnd/>
          </a:ln>
          <a:extLst>
            <a:ext uri="{909E8E84-426E-40dd-AFC4-6F175D3DCCD1}">
              <a14:hiddenFill xmlns:a14="http://schemas.microsoft.com/office/drawing/2010/main">
                <a:noFill/>
              </a14:hiddenFill>
            </a:ext>
          </a:extLst>
        </p:spPr>
        <p:txBody>
          <a:bodyPr/>
          <a:lstStyle/>
          <a:p>
            <a:endParaRPr lang="ja-JP" altLang="en-US"/>
          </a:p>
        </p:txBody>
      </p:sp>
      <p:sp>
        <p:nvSpPr>
          <p:cNvPr id="99" name="Line 141"/>
          <p:cNvSpPr>
            <a:spLocks noChangeShapeType="1"/>
          </p:cNvSpPr>
          <p:nvPr/>
        </p:nvSpPr>
        <p:spPr bwMode="auto">
          <a:xfrm>
            <a:off x="1753429" y="6332914"/>
            <a:ext cx="59372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 name="Line 142"/>
          <p:cNvSpPr>
            <a:spLocks noChangeShapeType="1"/>
          </p:cNvSpPr>
          <p:nvPr/>
        </p:nvSpPr>
        <p:spPr bwMode="auto">
          <a:xfrm flipV="1">
            <a:off x="1764541" y="5748714"/>
            <a:ext cx="4763" cy="5842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101" name="Object 178"/>
          <p:cNvGraphicFramePr>
            <a:graphicFrameLocks noChangeAspect="1"/>
          </p:cNvGraphicFramePr>
          <p:nvPr>
            <p:extLst>
              <p:ext uri="{D42A27DB-BD31-4B8C-83A1-F6EECF244321}">
                <p14:modId xmlns:p14="http://schemas.microsoft.com/office/powerpoint/2010/main" val="4095348509"/>
              </p:ext>
            </p:extLst>
          </p:nvPr>
        </p:nvGraphicFramePr>
        <p:xfrm>
          <a:off x="1764541" y="4672389"/>
          <a:ext cx="1157288" cy="284162"/>
        </p:xfrm>
        <a:graphic>
          <a:graphicData uri="http://schemas.openxmlformats.org/presentationml/2006/ole">
            <mc:AlternateContent xmlns:mc="http://schemas.openxmlformats.org/markup-compatibility/2006">
              <mc:Choice xmlns:v="urn:schemas-microsoft-com:vml" Requires="v">
                <p:oleObj spid="_x0000_s36642" name="数式" r:id="rId4" imgW="723900" imgH="177800" progId="Equation.3">
                  <p:embed/>
                </p:oleObj>
              </mc:Choice>
              <mc:Fallback>
                <p:oleObj name="数式" r:id="rId4" imgW="7239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541" y="4672389"/>
                        <a:ext cx="115728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 name="Line 63"/>
          <p:cNvSpPr>
            <a:spLocks noChangeShapeType="1"/>
          </p:cNvSpPr>
          <p:nvPr/>
        </p:nvSpPr>
        <p:spPr bwMode="auto">
          <a:xfrm>
            <a:off x="4229929" y="5769351"/>
            <a:ext cx="1727200" cy="9525"/>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03" name="Line 64"/>
          <p:cNvSpPr>
            <a:spLocks noChangeShapeType="1"/>
          </p:cNvSpPr>
          <p:nvPr/>
        </p:nvSpPr>
        <p:spPr bwMode="auto">
          <a:xfrm flipV="1">
            <a:off x="4976054" y="4956551"/>
            <a:ext cx="15875" cy="154146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04" name="Oval 86"/>
          <p:cNvSpPr>
            <a:spLocks noChangeArrowheads="1"/>
          </p:cNvSpPr>
          <p:nvPr/>
        </p:nvSpPr>
        <p:spPr bwMode="auto">
          <a:xfrm>
            <a:off x="4445829" y="5220076"/>
            <a:ext cx="1079500" cy="1079500"/>
          </a:xfrm>
          <a:prstGeom prst="ellipse">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p>
        </p:txBody>
      </p:sp>
      <p:sp>
        <p:nvSpPr>
          <p:cNvPr id="105" name="Line 89"/>
          <p:cNvSpPr>
            <a:spLocks noChangeShapeType="1"/>
          </p:cNvSpPr>
          <p:nvPr/>
        </p:nvSpPr>
        <p:spPr bwMode="auto">
          <a:xfrm flipV="1">
            <a:off x="4601404" y="6144001"/>
            <a:ext cx="3746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 name="Line 90"/>
          <p:cNvSpPr>
            <a:spLocks noChangeShapeType="1"/>
          </p:cNvSpPr>
          <p:nvPr/>
        </p:nvSpPr>
        <p:spPr bwMode="auto">
          <a:xfrm flipV="1">
            <a:off x="4610929" y="5766176"/>
            <a:ext cx="1587" cy="3810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 name="Line 91"/>
          <p:cNvSpPr>
            <a:spLocks noChangeShapeType="1"/>
          </p:cNvSpPr>
          <p:nvPr/>
        </p:nvSpPr>
        <p:spPr bwMode="auto">
          <a:xfrm flipH="1" flipV="1">
            <a:off x="4610929" y="5772526"/>
            <a:ext cx="381000" cy="0"/>
          </a:xfrm>
          <a:prstGeom prst="line">
            <a:avLst/>
          </a:prstGeom>
          <a:noFill/>
          <a:ln w="19050">
            <a:solidFill>
              <a:srgbClr val="FF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08" name="Line 92"/>
          <p:cNvSpPr>
            <a:spLocks noChangeShapeType="1"/>
          </p:cNvSpPr>
          <p:nvPr/>
        </p:nvSpPr>
        <p:spPr bwMode="auto">
          <a:xfrm flipH="1" flipV="1">
            <a:off x="4991929" y="5756651"/>
            <a:ext cx="0" cy="381000"/>
          </a:xfrm>
          <a:prstGeom prst="line">
            <a:avLst/>
          </a:prstGeom>
          <a:noFill/>
          <a:ln w="19050">
            <a:solidFill>
              <a:srgbClr val="0000FF"/>
            </a:solidFill>
            <a:round/>
            <a:headEnd type="triangle" w="lg" len="lg"/>
            <a:tailEnd/>
          </a:ln>
          <a:extLst>
            <a:ext uri="{909E8E84-426E-40dd-AFC4-6F175D3DCCD1}">
              <a14:hiddenFill xmlns:a14="http://schemas.microsoft.com/office/drawing/2010/main">
                <a:noFill/>
              </a14:hiddenFill>
            </a:ext>
          </a:extLst>
        </p:spPr>
        <p:txBody>
          <a:bodyPr/>
          <a:lstStyle/>
          <a:p>
            <a:endParaRPr lang="ja-JP" altLang="en-US"/>
          </a:p>
        </p:txBody>
      </p:sp>
      <p:sp>
        <p:nvSpPr>
          <p:cNvPr id="109" name="Line 94"/>
          <p:cNvSpPr>
            <a:spLocks noChangeShapeType="1"/>
          </p:cNvSpPr>
          <p:nvPr/>
        </p:nvSpPr>
        <p:spPr bwMode="auto">
          <a:xfrm>
            <a:off x="4934779" y="6296401"/>
            <a:ext cx="228600" cy="0"/>
          </a:xfrm>
          <a:prstGeom prst="line">
            <a:avLst/>
          </a:prstGeom>
          <a:noFill/>
          <a:ln w="9525">
            <a:solidFill>
              <a:srgbClr val="FFBC2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110" name="Object 99"/>
          <p:cNvGraphicFramePr>
            <a:graphicFrameLocks noChangeAspect="1"/>
          </p:cNvGraphicFramePr>
          <p:nvPr>
            <p:extLst>
              <p:ext uri="{D42A27DB-BD31-4B8C-83A1-F6EECF244321}">
                <p14:modId xmlns:p14="http://schemas.microsoft.com/office/powerpoint/2010/main" val="3421601830"/>
              </p:ext>
            </p:extLst>
          </p:nvPr>
        </p:nvGraphicFramePr>
        <p:xfrm>
          <a:off x="4253741" y="4672389"/>
          <a:ext cx="1411288" cy="285750"/>
        </p:xfrm>
        <a:graphic>
          <a:graphicData uri="http://schemas.openxmlformats.org/presentationml/2006/ole">
            <mc:AlternateContent xmlns:mc="http://schemas.openxmlformats.org/markup-compatibility/2006">
              <mc:Choice xmlns:v="urn:schemas-microsoft-com:vml" Requires="v">
                <p:oleObj spid="_x0000_s36643" name="数式" r:id="rId6" imgW="889000" imgH="177800" progId="Equation.3">
                  <p:embed/>
                </p:oleObj>
              </mc:Choice>
              <mc:Fallback>
                <p:oleObj name="数式" r:id="rId6" imgW="8890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3741" y="4672389"/>
                        <a:ext cx="14112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 name="Oval 52"/>
          <p:cNvSpPr>
            <a:spLocks noChangeArrowheads="1"/>
          </p:cNvSpPr>
          <p:nvPr/>
        </p:nvSpPr>
        <p:spPr bwMode="auto">
          <a:xfrm>
            <a:off x="6828666" y="5253414"/>
            <a:ext cx="1079500" cy="1079500"/>
          </a:xfrm>
          <a:prstGeom prst="ellipse">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p>
        </p:txBody>
      </p:sp>
      <p:sp>
        <p:nvSpPr>
          <p:cNvPr id="113" name="Line 53"/>
          <p:cNvSpPr>
            <a:spLocks noChangeShapeType="1"/>
          </p:cNvSpPr>
          <p:nvPr/>
        </p:nvSpPr>
        <p:spPr bwMode="auto">
          <a:xfrm>
            <a:off x="6619116" y="5802689"/>
            <a:ext cx="1727200" cy="9525"/>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14" name="Line 54"/>
          <p:cNvSpPr>
            <a:spLocks noChangeShapeType="1"/>
          </p:cNvSpPr>
          <p:nvPr/>
        </p:nvSpPr>
        <p:spPr bwMode="auto">
          <a:xfrm flipV="1">
            <a:off x="7381116" y="4977189"/>
            <a:ext cx="0" cy="1520825"/>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15" name="Line 68"/>
          <p:cNvSpPr>
            <a:spLocks noChangeShapeType="1"/>
          </p:cNvSpPr>
          <p:nvPr/>
        </p:nvSpPr>
        <p:spPr bwMode="auto">
          <a:xfrm flipH="1" flipV="1">
            <a:off x="7381116" y="5805864"/>
            <a:ext cx="381000" cy="0"/>
          </a:xfrm>
          <a:prstGeom prst="line">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txBody>
          <a:bodyPr/>
          <a:lstStyle/>
          <a:p>
            <a:endParaRPr lang="ja-JP" altLang="en-US"/>
          </a:p>
        </p:txBody>
      </p:sp>
      <p:sp>
        <p:nvSpPr>
          <p:cNvPr id="116" name="Line 69"/>
          <p:cNvSpPr>
            <a:spLocks noChangeShapeType="1"/>
          </p:cNvSpPr>
          <p:nvPr/>
        </p:nvSpPr>
        <p:spPr bwMode="auto">
          <a:xfrm flipH="1" flipV="1">
            <a:off x="7381116" y="5786814"/>
            <a:ext cx="0" cy="381000"/>
          </a:xfrm>
          <a:prstGeom prst="line">
            <a:avLst/>
          </a:prstGeom>
          <a:noFill/>
          <a:ln w="19050">
            <a:solidFill>
              <a:srgbClr val="0000FF"/>
            </a:solidFill>
            <a:round/>
            <a:headEnd type="triangle" w="lg" len="lg"/>
            <a:tailEnd/>
          </a:ln>
          <a:extLst>
            <a:ext uri="{909E8E84-426E-40dd-AFC4-6F175D3DCCD1}">
              <a14:hiddenFill xmlns:a14="http://schemas.microsoft.com/office/drawing/2010/main">
                <a:noFill/>
              </a14:hiddenFill>
            </a:ext>
          </a:extLst>
        </p:spPr>
        <p:txBody>
          <a:bodyPr/>
          <a:lstStyle/>
          <a:p>
            <a:endParaRPr lang="ja-JP" altLang="en-US"/>
          </a:p>
        </p:txBody>
      </p:sp>
      <p:sp>
        <p:nvSpPr>
          <p:cNvPr id="117" name="Line 78"/>
          <p:cNvSpPr>
            <a:spLocks noChangeShapeType="1"/>
          </p:cNvSpPr>
          <p:nvPr/>
        </p:nvSpPr>
        <p:spPr bwMode="auto">
          <a:xfrm flipV="1">
            <a:off x="7400166" y="6167814"/>
            <a:ext cx="3746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8" name="Line 79"/>
          <p:cNvSpPr>
            <a:spLocks noChangeShapeType="1"/>
          </p:cNvSpPr>
          <p:nvPr/>
        </p:nvSpPr>
        <p:spPr bwMode="auto">
          <a:xfrm flipV="1">
            <a:off x="7751004" y="5796339"/>
            <a:ext cx="1587" cy="3810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 name="Line 95"/>
          <p:cNvSpPr>
            <a:spLocks noChangeShapeType="1"/>
          </p:cNvSpPr>
          <p:nvPr/>
        </p:nvSpPr>
        <p:spPr bwMode="auto">
          <a:xfrm flipH="1">
            <a:off x="7190616" y="6329739"/>
            <a:ext cx="171450" cy="0"/>
          </a:xfrm>
          <a:prstGeom prst="line">
            <a:avLst/>
          </a:prstGeom>
          <a:noFill/>
          <a:ln w="9525">
            <a:solidFill>
              <a:srgbClr val="FFBC2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120" name="Object 4"/>
          <p:cNvGraphicFramePr>
            <a:graphicFrameLocks noChangeAspect="1"/>
          </p:cNvGraphicFramePr>
          <p:nvPr>
            <p:extLst>
              <p:ext uri="{D42A27DB-BD31-4B8C-83A1-F6EECF244321}">
                <p14:modId xmlns:p14="http://schemas.microsoft.com/office/powerpoint/2010/main" val="3634111348"/>
              </p:ext>
            </p:extLst>
          </p:nvPr>
        </p:nvGraphicFramePr>
        <p:xfrm>
          <a:off x="6593716" y="4672389"/>
          <a:ext cx="1568450" cy="284162"/>
        </p:xfrm>
        <a:graphic>
          <a:graphicData uri="http://schemas.openxmlformats.org/presentationml/2006/ole">
            <mc:AlternateContent xmlns:mc="http://schemas.openxmlformats.org/markup-compatibility/2006">
              <mc:Choice xmlns:v="urn:schemas-microsoft-com:vml" Requires="v">
                <p:oleObj spid="_x0000_s36644" name="数式" r:id="rId8" imgW="990600" imgH="177800" progId="Equation.3">
                  <p:embed/>
                </p:oleObj>
              </mc:Choice>
              <mc:Fallback>
                <p:oleObj name="数式" r:id="rId8" imgW="9906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3716" y="4672389"/>
                        <a:ext cx="1568450"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 name="図形グループ 2"/>
          <p:cNvGrpSpPr/>
          <p:nvPr/>
        </p:nvGrpSpPr>
        <p:grpSpPr>
          <a:xfrm>
            <a:off x="1341671" y="952158"/>
            <a:ext cx="6820496" cy="2837751"/>
            <a:chOff x="2734073" y="1283949"/>
            <a:chExt cx="4321788" cy="1798133"/>
          </a:xfrm>
        </p:grpSpPr>
        <p:sp>
          <p:nvSpPr>
            <p:cNvPr id="71" name="Text Box 35"/>
            <p:cNvSpPr txBox="1">
              <a:spLocks noChangeArrowheads="1"/>
            </p:cNvSpPr>
            <p:nvPr/>
          </p:nvSpPr>
          <p:spPr bwMode="auto">
            <a:xfrm>
              <a:off x="3387686" y="1283949"/>
              <a:ext cx="1128862" cy="40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800" dirty="0">
                  <a:solidFill>
                    <a:srgbClr val="0000FF"/>
                  </a:solidFill>
                </a:rPr>
                <a:t>垂直偏光　　　　</a:t>
              </a:r>
              <a:r>
                <a:rPr lang="ja-JP" altLang="en-US" sz="1800" dirty="0" smtClean="0">
                  <a:solidFill>
                    <a:srgbClr val="0000FF"/>
                  </a:solidFill>
                </a:rPr>
                <a:t>アンジュレータ</a:t>
              </a:r>
              <a:endParaRPr lang="en-US" altLang="ja-JP" sz="1800" dirty="0">
                <a:solidFill>
                  <a:srgbClr val="0000FF"/>
                </a:solidFill>
              </a:endParaRPr>
            </a:p>
          </p:txBody>
        </p:sp>
        <p:sp>
          <p:nvSpPr>
            <p:cNvPr id="72" name="Text Box 36"/>
            <p:cNvSpPr txBox="1">
              <a:spLocks noChangeArrowheads="1"/>
            </p:cNvSpPr>
            <p:nvPr/>
          </p:nvSpPr>
          <p:spPr bwMode="auto">
            <a:xfrm>
              <a:off x="5305623" y="1306617"/>
              <a:ext cx="1157288" cy="40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800" dirty="0">
                  <a:solidFill>
                    <a:srgbClr val="FF0000"/>
                  </a:solidFill>
                </a:rPr>
                <a:t>水平偏光　　　　</a:t>
              </a:r>
              <a:r>
                <a:rPr lang="ja-JP" altLang="en-US" sz="1800" dirty="0" smtClean="0">
                  <a:solidFill>
                    <a:srgbClr val="FF0000"/>
                  </a:solidFill>
                </a:rPr>
                <a:t>アンジュレータ</a:t>
              </a:r>
              <a:endParaRPr lang="en-US" altLang="ja-JP" sz="1800" dirty="0">
                <a:solidFill>
                  <a:srgbClr val="FF0000"/>
                </a:solidFill>
              </a:endParaRPr>
            </a:p>
          </p:txBody>
        </p:sp>
        <p:sp>
          <p:nvSpPr>
            <p:cNvPr id="74" name="Text Box 38"/>
            <p:cNvSpPr txBox="1">
              <a:spLocks noChangeArrowheads="1"/>
            </p:cNvSpPr>
            <p:nvPr/>
          </p:nvSpPr>
          <p:spPr bwMode="auto">
            <a:xfrm>
              <a:off x="4114042" y="2258169"/>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1600" dirty="0" smtClean="0"/>
                <a:t>移相器</a:t>
              </a:r>
              <a:endParaRPr lang="en-US" altLang="ja-JP" sz="1600" dirty="0"/>
            </a:p>
          </p:txBody>
        </p:sp>
        <p:sp>
          <p:nvSpPr>
            <p:cNvPr id="77" name="正方形/長方形 76"/>
            <p:cNvSpPr/>
            <p:nvPr/>
          </p:nvSpPr>
          <p:spPr>
            <a:xfrm>
              <a:off x="3266317" y="1750169"/>
              <a:ext cx="1439862" cy="498475"/>
            </a:xfrm>
            <a:prstGeom prst="rect">
              <a:avLst/>
            </a:prstGeom>
            <a:solidFill>
              <a:srgbClr val="0000FF"/>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8" name="正方形/長方形 77"/>
            <p:cNvSpPr/>
            <p:nvPr/>
          </p:nvSpPr>
          <p:spPr>
            <a:xfrm>
              <a:off x="5184017" y="1750169"/>
              <a:ext cx="1439862" cy="498475"/>
            </a:xfrm>
            <a:prstGeom prst="rect">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1" name="正方形/長方形 80"/>
            <p:cNvSpPr/>
            <p:nvPr/>
          </p:nvSpPr>
          <p:spPr>
            <a:xfrm>
              <a:off x="4799842" y="1750169"/>
              <a:ext cx="301625" cy="498475"/>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cxnSp>
          <p:nvCxnSpPr>
            <p:cNvPr id="84" name="直線コネクタ 83"/>
            <p:cNvCxnSpPr>
              <a:endCxn id="81" idx="1"/>
            </p:cNvCxnSpPr>
            <p:nvPr/>
          </p:nvCxnSpPr>
          <p:spPr>
            <a:xfrm flipV="1">
              <a:off x="2734073" y="1999406"/>
              <a:ext cx="2065769" cy="3175"/>
            </a:xfrm>
            <a:prstGeom prst="line">
              <a:avLst/>
            </a:prstGeom>
            <a:ln w="444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直線コネクタ 84"/>
            <p:cNvCxnSpPr>
              <a:stCxn id="87" idx="2"/>
            </p:cNvCxnSpPr>
            <p:nvPr/>
          </p:nvCxnSpPr>
          <p:spPr>
            <a:xfrm flipV="1">
              <a:off x="5095117" y="1999406"/>
              <a:ext cx="1960744" cy="3175"/>
            </a:xfrm>
            <a:prstGeom prst="line">
              <a:avLst/>
            </a:prstGeom>
            <a:ln w="4445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87" name="フリーフォーム 86"/>
            <p:cNvSpPr/>
            <p:nvPr/>
          </p:nvSpPr>
          <p:spPr>
            <a:xfrm>
              <a:off x="4807779" y="1797794"/>
              <a:ext cx="287338" cy="204787"/>
            </a:xfrm>
            <a:custGeom>
              <a:avLst/>
              <a:gdLst>
                <a:gd name="connsiteX0" fmla="*/ 0 w 237067"/>
                <a:gd name="connsiteY0" fmla="*/ 196144 h 204611"/>
                <a:gd name="connsiteX1" fmla="*/ 127000 w 237067"/>
                <a:gd name="connsiteY1" fmla="*/ 1411 h 204611"/>
                <a:gd name="connsiteX2" fmla="*/ 237067 w 237067"/>
                <a:gd name="connsiteY2" fmla="*/ 204611 h 204611"/>
                <a:gd name="connsiteX3" fmla="*/ 237067 w 237067"/>
                <a:gd name="connsiteY3" fmla="*/ 204611 h 204611"/>
              </a:gdLst>
              <a:ahLst/>
              <a:cxnLst>
                <a:cxn ang="0">
                  <a:pos x="connsiteX0" y="connsiteY0"/>
                </a:cxn>
                <a:cxn ang="0">
                  <a:pos x="connsiteX1" y="connsiteY1"/>
                </a:cxn>
                <a:cxn ang="0">
                  <a:pos x="connsiteX2" y="connsiteY2"/>
                </a:cxn>
                <a:cxn ang="0">
                  <a:pos x="connsiteX3" y="connsiteY3"/>
                </a:cxn>
              </a:cxnLst>
              <a:rect l="l" t="t" r="r" b="b"/>
              <a:pathLst>
                <a:path w="237067" h="204611">
                  <a:moveTo>
                    <a:pt x="0" y="196144"/>
                  </a:moveTo>
                  <a:cubicBezTo>
                    <a:pt x="43744" y="98072"/>
                    <a:pt x="87489" y="0"/>
                    <a:pt x="127000" y="1411"/>
                  </a:cubicBezTo>
                  <a:cubicBezTo>
                    <a:pt x="166511" y="2822"/>
                    <a:pt x="237067" y="204611"/>
                    <a:pt x="237067" y="204611"/>
                  </a:cubicBezTo>
                  <a:lnTo>
                    <a:pt x="237067" y="204611"/>
                  </a:lnTo>
                </a:path>
              </a:pathLst>
            </a:custGeom>
            <a:ln w="44450">
              <a:solidFill>
                <a:srgbClr val="008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90" name="円/楕円 89"/>
            <p:cNvSpPr/>
            <p:nvPr/>
          </p:nvSpPr>
          <p:spPr>
            <a:xfrm>
              <a:off x="5638042" y="1823194"/>
              <a:ext cx="477837" cy="358775"/>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ja-JP" dirty="0">
                  <a:solidFill>
                    <a:srgbClr val="FFFFFF"/>
                  </a:solidFill>
                  <a:latin typeface="Calibri" charset="0"/>
                  <a:ea typeface="ＭＳ Ｐゴシック" charset="0"/>
                  <a:cs typeface="ＭＳ Ｐゴシック" charset="0"/>
                </a:rPr>
                <a:t>e</a:t>
              </a:r>
              <a:r>
                <a:rPr lang="en-US" altLang="ja-JP" baseline="30000" dirty="0">
                  <a:solidFill>
                    <a:srgbClr val="FFFFFF"/>
                  </a:solidFill>
                  <a:latin typeface="Calibri" charset="0"/>
                  <a:ea typeface="ＭＳ Ｐゴシック" charset="0"/>
                  <a:cs typeface="ＭＳ Ｐゴシック" charset="0"/>
                </a:rPr>
                <a:t>-</a:t>
              </a:r>
              <a:endParaRPr lang="ja-JP" altLang="en-US" baseline="30000" dirty="0">
                <a:solidFill>
                  <a:srgbClr val="FFFFFF"/>
                </a:solidFill>
                <a:latin typeface="Calibri" charset="0"/>
                <a:ea typeface="ＭＳ Ｐゴシック" charset="0"/>
                <a:cs typeface="ＭＳ Ｐゴシック" charset="0"/>
              </a:endParaRPr>
            </a:p>
          </p:txBody>
        </p:sp>
        <p:cxnSp>
          <p:nvCxnSpPr>
            <p:cNvPr id="91" name="直線矢印コネクタ 90"/>
            <p:cNvCxnSpPr/>
            <p:nvPr/>
          </p:nvCxnSpPr>
          <p:spPr>
            <a:xfrm rot="5400000">
              <a:off x="3590960" y="2720925"/>
              <a:ext cx="720725" cy="1588"/>
            </a:xfrm>
            <a:prstGeom prst="straightConnector1">
              <a:avLst/>
            </a:prstGeom>
            <a:ln>
              <a:solidFill>
                <a:srgbClr val="0000FF"/>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p:nvPr/>
          </p:nvCxnSpPr>
          <p:spPr>
            <a:xfrm rot="10800000">
              <a:off x="5555492" y="2715369"/>
              <a:ext cx="720725" cy="0"/>
            </a:xfrm>
            <a:prstGeom prst="straightConnector1">
              <a:avLst/>
            </a:prstGeom>
            <a:ln>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11" name="円/楕円 110"/>
            <p:cNvSpPr/>
            <p:nvPr/>
          </p:nvSpPr>
          <p:spPr>
            <a:xfrm>
              <a:off x="3725104" y="1835894"/>
              <a:ext cx="477838" cy="358775"/>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ja-JP" dirty="0">
                  <a:solidFill>
                    <a:srgbClr val="FFFFFF"/>
                  </a:solidFill>
                  <a:latin typeface="Calibri" charset="0"/>
                  <a:ea typeface="ＭＳ Ｐゴシック" charset="0"/>
                  <a:cs typeface="ＭＳ Ｐゴシック" charset="0"/>
                </a:rPr>
                <a:t>e</a:t>
              </a:r>
              <a:r>
                <a:rPr lang="en-US" altLang="ja-JP" baseline="30000" dirty="0">
                  <a:solidFill>
                    <a:srgbClr val="FFFFFF"/>
                  </a:solidFill>
                  <a:latin typeface="Calibri" charset="0"/>
                  <a:ea typeface="ＭＳ Ｐゴシック" charset="0"/>
                  <a:cs typeface="ＭＳ Ｐゴシック" charset="0"/>
                </a:rPr>
                <a:t>-</a:t>
              </a:r>
              <a:endParaRPr lang="ja-JP" altLang="en-US" baseline="30000" dirty="0">
                <a:solidFill>
                  <a:srgbClr val="FFFFFF"/>
                </a:solidFill>
                <a:latin typeface="Calibri" charset="0"/>
                <a:ea typeface="ＭＳ Ｐゴシック" charset="0"/>
                <a:cs typeface="ＭＳ Ｐゴシック" charset="0"/>
              </a:endParaRPr>
            </a:p>
          </p:txBody>
        </p:sp>
        <p:graphicFrame>
          <p:nvGraphicFramePr>
            <p:cNvPr id="121" name="Object 5"/>
            <p:cNvGraphicFramePr>
              <a:graphicFrameLocks noChangeAspect="1"/>
            </p:cNvGraphicFramePr>
            <p:nvPr>
              <p:extLst>
                <p:ext uri="{D42A27DB-BD31-4B8C-83A1-F6EECF244321}">
                  <p14:modId xmlns:p14="http://schemas.microsoft.com/office/powerpoint/2010/main" val="3617951692"/>
                </p:ext>
              </p:extLst>
            </p:nvPr>
          </p:nvGraphicFramePr>
          <p:xfrm>
            <a:off x="3583816" y="2594719"/>
            <a:ext cx="282575" cy="282575"/>
          </p:xfrm>
          <a:graphic>
            <a:graphicData uri="http://schemas.openxmlformats.org/presentationml/2006/ole">
              <mc:AlternateContent xmlns:mc="http://schemas.openxmlformats.org/markup-compatibility/2006">
                <mc:Choice xmlns:v="urn:schemas-microsoft-com:vml" Requires="v">
                  <p:oleObj spid="_x0000_s36645" name="数式" r:id="rId10" imgW="177800" imgH="177800" progId="Equation.3">
                    <p:embed/>
                  </p:oleObj>
                </mc:Choice>
                <mc:Fallback>
                  <p:oleObj name="数式" r:id="rId10" imgW="1778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3816" y="2594719"/>
                          <a:ext cx="282575" cy="282575"/>
                        </a:xfrm>
                        <a:prstGeom prst="rect">
                          <a:avLst/>
                        </a:prstGeom>
                        <a:noFill/>
                        <a:ln>
                          <a:noFill/>
                        </a:ln>
                        <a:effectLst/>
                        <a:extLst/>
                      </p:spPr>
                    </p:pic>
                  </p:oleObj>
                </mc:Fallback>
              </mc:AlternateContent>
            </a:graphicData>
          </a:graphic>
        </p:graphicFrame>
        <p:graphicFrame>
          <p:nvGraphicFramePr>
            <p:cNvPr id="122" name="Object 6"/>
            <p:cNvGraphicFramePr>
              <a:graphicFrameLocks noChangeAspect="1"/>
            </p:cNvGraphicFramePr>
            <p:nvPr>
              <p:extLst>
                <p:ext uri="{D42A27DB-BD31-4B8C-83A1-F6EECF244321}">
                  <p14:modId xmlns:p14="http://schemas.microsoft.com/office/powerpoint/2010/main" val="1619163985"/>
                </p:ext>
              </p:extLst>
            </p:nvPr>
          </p:nvGraphicFramePr>
          <p:xfrm>
            <a:off x="5774899" y="2799507"/>
            <a:ext cx="303213" cy="282575"/>
          </p:xfrm>
          <a:graphic>
            <a:graphicData uri="http://schemas.openxmlformats.org/presentationml/2006/ole">
              <mc:AlternateContent xmlns:mc="http://schemas.openxmlformats.org/markup-compatibility/2006">
                <mc:Choice xmlns:v="urn:schemas-microsoft-com:vml" Requires="v">
                  <p:oleObj spid="_x0000_s36646" name="数式" r:id="rId12" imgW="190500" imgH="177800" progId="Equation.3">
                    <p:embed/>
                  </p:oleObj>
                </mc:Choice>
                <mc:Fallback>
                  <p:oleObj name="数式" r:id="rId12" imgW="1905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4899" y="2799507"/>
                          <a:ext cx="303213"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35" name="正方形/長方形 134"/>
          <p:cNvSpPr/>
          <p:nvPr/>
        </p:nvSpPr>
        <p:spPr>
          <a:xfrm>
            <a:off x="785461" y="4060908"/>
            <a:ext cx="8389392" cy="2685852"/>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36" name="テキスト ボックス 76"/>
          <p:cNvSpPr txBox="1">
            <a:spLocks noChangeArrowheads="1"/>
          </p:cNvSpPr>
          <p:nvPr/>
        </p:nvSpPr>
        <p:spPr bwMode="auto">
          <a:xfrm>
            <a:off x="2629729" y="4157491"/>
            <a:ext cx="4791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800" u="sng" dirty="0"/>
              <a:t>偏光制御アンジュレータから出力される偏光</a:t>
            </a:r>
          </a:p>
        </p:txBody>
      </p:sp>
    </p:spTree>
    <p:extLst>
      <p:ext uri="{BB962C8B-B14F-4D97-AF65-F5344CB8AC3E}">
        <p14:creationId xmlns:p14="http://schemas.microsoft.com/office/powerpoint/2010/main" val="3832776430"/>
      </p:ext>
    </p:extLst>
  </p:cSld>
  <p:clrMapOvr>
    <a:masterClrMapping/>
  </p:clrMapOvr>
  <mc:AlternateContent xmlns:mc="http://schemas.openxmlformats.org/markup-compatibility/2006" xmlns:p14="http://schemas.microsoft.com/office/powerpoint/2010/main">
    <mc:Choice Requires="p14">
      <p:transition spd="slow" p14:dur="2000" advTm="38152"/>
    </mc:Choice>
    <mc:Fallback xmlns="">
      <p:transition xmlns:p14="http://schemas.microsoft.com/office/powerpoint/2010/main" spd="slow" advTm="38152"/>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電磁石型</a:t>
            </a:r>
            <a:r>
              <a:rPr lang="en-US" altLang="en-US" sz="4000" dirty="0" smtClean="0">
                <a:latin typeface="Arial"/>
                <a:cs typeface="Arial"/>
              </a:rPr>
              <a:t>移相器</a:t>
            </a:r>
            <a:endParaRPr kumimoji="1" lang="ja-JP" altLang="en-US" sz="4000" dirty="0">
              <a:latin typeface="Arial"/>
              <a:cs typeface="Arial"/>
            </a:endParaRPr>
          </a:p>
        </p:txBody>
      </p:sp>
      <p:sp>
        <p:nvSpPr>
          <p:cNvPr id="4" name="Rectangle 11"/>
          <p:cNvSpPr>
            <a:spLocks noChangeArrowheads="1"/>
          </p:cNvSpPr>
          <p:nvPr/>
        </p:nvSpPr>
        <p:spPr bwMode="auto">
          <a:xfrm>
            <a:off x="287021" y="1260585"/>
            <a:ext cx="446514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lang="ja-JP" altLang="en-US" sz="2400" b="1" u="sng" dirty="0" smtClean="0">
                <a:solidFill>
                  <a:srgbClr val="000000"/>
                </a:solidFill>
                <a:latin typeface="ＭＳ Ｐゴシック" charset="0"/>
              </a:rPr>
              <a:t>特徴</a:t>
            </a:r>
            <a:endParaRPr lang="en-US" altLang="ja-JP" sz="2400" b="1" u="sng" dirty="0" smtClean="0">
              <a:solidFill>
                <a:srgbClr val="000000"/>
              </a:solidFill>
              <a:latin typeface="ＭＳ Ｐゴシック" charset="0"/>
            </a:endParaRPr>
          </a:p>
          <a:p>
            <a:pPr>
              <a:spcBef>
                <a:spcPts val="600"/>
              </a:spcBef>
              <a:buFont typeface="Wingdings" charset="0"/>
              <a:buChar char="l"/>
            </a:pPr>
            <a:r>
              <a:rPr lang="en-US" altLang="en-US" sz="2400" dirty="0" smtClean="0">
                <a:solidFill>
                  <a:srgbClr val="000000"/>
                </a:solidFill>
                <a:latin typeface="ＭＳ Ｐゴシック" charset="0"/>
              </a:rPr>
              <a:t>高速</a:t>
            </a:r>
            <a:r>
              <a:rPr lang="ja-JP" altLang="en-US" sz="2400" dirty="0" smtClean="0">
                <a:solidFill>
                  <a:srgbClr val="000000"/>
                </a:solidFill>
                <a:latin typeface="ＭＳ Ｐゴシック" charset="0"/>
              </a:rPr>
              <a:t>偏光切り替え</a:t>
            </a:r>
            <a:r>
              <a:rPr lang="en-US" altLang="ja-JP" sz="2400" dirty="0" smtClean="0">
                <a:solidFill>
                  <a:srgbClr val="000000"/>
                </a:solidFill>
                <a:latin typeface="ＭＳ Ｐゴシック" charset="0"/>
              </a:rPr>
              <a:t>(100Hz)</a:t>
            </a:r>
          </a:p>
          <a:p>
            <a:pPr>
              <a:spcBef>
                <a:spcPts val="600"/>
              </a:spcBef>
              <a:buFont typeface="Wingdings" charset="0"/>
              <a:buChar char="l"/>
            </a:pPr>
            <a:r>
              <a:rPr lang="en-US" altLang="ja-JP" sz="2400" dirty="0">
                <a:latin typeface="ＭＳ Ｐゴシック" charset="0"/>
              </a:rPr>
              <a:t>3</a:t>
            </a:r>
            <a:r>
              <a:rPr lang="ja-JP" altLang="en-US" sz="2400" dirty="0">
                <a:latin typeface="ＭＳ Ｐゴシック" charset="0"/>
              </a:rPr>
              <a:t>つのコイルを独立に</a:t>
            </a:r>
            <a:r>
              <a:rPr lang="ja-JP" altLang="en-US" sz="2400" dirty="0" smtClean="0">
                <a:latin typeface="ＭＳ Ｐゴシック" charset="0"/>
              </a:rPr>
              <a:t>制御</a:t>
            </a:r>
            <a:endParaRPr lang="en-US" altLang="ja-JP" sz="2400" dirty="0" smtClean="0">
              <a:solidFill>
                <a:srgbClr val="000000"/>
              </a:solidFill>
              <a:latin typeface="ＭＳ Ｐゴシック" charset="0"/>
            </a:endParaRPr>
          </a:p>
          <a:p>
            <a:pPr marL="800100" lvl="1" indent="-342900">
              <a:spcBef>
                <a:spcPts val="600"/>
              </a:spcBef>
              <a:buFont typeface="Wingdings" charset="2"/>
              <a:buChar char="p"/>
            </a:pPr>
            <a:r>
              <a:rPr lang="ja-JP" altLang="en-US" sz="2400" dirty="0" smtClean="0">
                <a:solidFill>
                  <a:srgbClr val="000000"/>
                </a:solidFill>
                <a:latin typeface="ＭＳ Ｐゴシック" charset="0"/>
              </a:rPr>
              <a:t>電子ビーム軌道の微調</a:t>
            </a:r>
            <a:endParaRPr lang="en-US" altLang="ja-JP" sz="2400" dirty="0" smtClean="0">
              <a:solidFill>
                <a:srgbClr val="000000"/>
              </a:solidFill>
              <a:latin typeface="ＭＳ Ｐゴシック" charset="0"/>
            </a:endParaRPr>
          </a:p>
          <a:p>
            <a:pPr marL="800100" lvl="1" indent="-342900">
              <a:spcBef>
                <a:spcPts val="600"/>
              </a:spcBef>
              <a:buFont typeface="Wingdings" charset="2"/>
              <a:buChar char="p"/>
            </a:pPr>
            <a:r>
              <a:rPr lang="ja-JP" altLang="en-US" sz="2400" dirty="0" smtClean="0">
                <a:solidFill>
                  <a:srgbClr val="000000"/>
                </a:solidFill>
                <a:latin typeface="ＭＳ Ｐゴシック" charset="0"/>
              </a:rPr>
              <a:t>製作誤差</a:t>
            </a:r>
            <a:r>
              <a:rPr lang="en-US" altLang="ja-JP" sz="2400" dirty="0" smtClean="0">
                <a:solidFill>
                  <a:srgbClr val="000000"/>
                </a:solidFill>
                <a:latin typeface="ＭＳ Ｐゴシック" charset="0"/>
              </a:rPr>
              <a:t>•</a:t>
            </a:r>
            <a:r>
              <a:rPr lang="ja-JP" altLang="en-US" sz="2400" dirty="0" smtClean="0">
                <a:solidFill>
                  <a:srgbClr val="000000"/>
                </a:solidFill>
                <a:latin typeface="ＭＳ Ｐゴシック" charset="0"/>
              </a:rPr>
              <a:t>経年劣化の補正</a:t>
            </a:r>
            <a:endParaRPr lang="en-US" altLang="ja-JP" sz="2400" dirty="0" smtClean="0">
              <a:solidFill>
                <a:srgbClr val="000000"/>
              </a:solidFill>
              <a:latin typeface="ＭＳ Ｐゴシック" charset="0"/>
            </a:endParaRPr>
          </a:p>
        </p:txBody>
      </p:sp>
      <p:grpSp>
        <p:nvGrpSpPr>
          <p:cNvPr id="45" name="図形グループ 44"/>
          <p:cNvGrpSpPr/>
          <p:nvPr/>
        </p:nvGrpSpPr>
        <p:grpSpPr>
          <a:xfrm>
            <a:off x="5607380" y="1260585"/>
            <a:ext cx="3797300" cy="2678112"/>
            <a:chOff x="330200" y="1146810"/>
            <a:chExt cx="3797300" cy="2678112"/>
          </a:xfrm>
        </p:grpSpPr>
        <p:pic>
          <p:nvPicPr>
            <p:cNvPr id="3" name="図 15" descr="移相器２.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146810"/>
              <a:ext cx="3632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1"/>
            <p:cNvSpPr txBox="1">
              <a:spLocks noChangeArrowheads="1"/>
            </p:cNvSpPr>
            <p:nvPr/>
          </p:nvSpPr>
          <p:spPr bwMode="auto">
            <a:xfrm>
              <a:off x="825500" y="1615122"/>
              <a:ext cx="309563" cy="338554"/>
            </a:xfrm>
            <a:prstGeom prst="rect">
              <a:avLst/>
            </a:prstGeom>
            <a:noFill/>
            <a:ln w="9525">
              <a:noFill/>
              <a:miter lim="800000"/>
              <a:headEnd/>
              <a:tailEnd/>
            </a:ln>
          </p:spPr>
          <p:txBody>
            <a:bodyPr>
              <a:spAutoFit/>
            </a:bodyPr>
            <a:lstStyle/>
            <a:p>
              <a:pPr algn="ctr">
                <a:spcBef>
                  <a:spcPct val="50000"/>
                </a:spcBef>
                <a:defRPr/>
              </a:pPr>
              <a:r>
                <a:rPr lang="en-US" altLang="ja-JP" sz="1600" dirty="0">
                  <a:solidFill>
                    <a:schemeClr val="bg1"/>
                  </a:solidFill>
                  <a:latin typeface="+mn-ea"/>
                  <a:ea typeface="+mn-ea"/>
                  <a:cs typeface="ＭＳ Ｐゴシック" charset="-128"/>
                </a:rPr>
                <a:t>A</a:t>
              </a:r>
            </a:p>
          </p:txBody>
        </p:sp>
        <p:sp>
          <p:nvSpPr>
            <p:cNvPr id="17" name="Text Box 32"/>
            <p:cNvSpPr txBox="1">
              <a:spLocks noChangeArrowheads="1"/>
            </p:cNvSpPr>
            <p:nvPr/>
          </p:nvSpPr>
          <p:spPr bwMode="auto">
            <a:xfrm>
              <a:off x="1651000" y="1653222"/>
              <a:ext cx="309563" cy="338554"/>
            </a:xfrm>
            <a:prstGeom prst="rect">
              <a:avLst/>
            </a:prstGeom>
            <a:noFill/>
            <a:ln w="9525">
              <a:noFill/>
              <a:miter lim="800000"/>
              <a:headEnd/>
              <a:tailEnd/>
            </a:ln>
          </p:spPr>
          <p:txBody>
            <a:bodyPr>
              <a:spAutoFit/>
            </a:bodyPr>
            <a:lstStyle/>
            <a:p>
              <a:pPr algn="ctr">
                <a:spcBef>
                  <a:spcPct val="50000"/>
                </a:spcBef>
                <a:defRPr/>
              </a:pPr>
              <a:r>
                <a:rPr lang="en-US" altLang="ja-JP" sz="1600">
                  <a:solidFill>
                    <a:schemeClr val="bg1"/>
                  </a:solidFill>
                  <a:latin typeface="+mn-ea"/>
                  <a:ea typeface="+mn-ea"/>
                  <a:cs typeface="ＭＳ Ｐゴシック" charset="-128"/>
                </a:rPr>
                <a:t>B</a:t>
              </a:r>
            </a:p>
          </p:txBody>
        </p:sp>
        <p:sp>
          <p:nvSpPr>
            <p:cNvPr id="18" name="Text Box 33"/>
            <p:cNvSpPr txBox="1">
              <a:spLocks noChangeArrowheads="1"/>
            </p:cNvSpPr>
            <p:nvPr/>
          </p:nvSpPr>
          <p:spPr bwMode="auto">
            <a:xfrm>
              <a:off x="2744788" y="1691322"/>
              <a:ext cx="309563" cy="338554"/>
            </a:xfrm>
            <a:prstGeom prst="rect">
              <a:avLst/>
            </a:prstGeom>
            <a:noFill/>
            <a:ln w="9525">
              <a:noFill/>
              <a:miter lim="800000"/>
              <a:headEnd/>
              <a:tailEnd/>
            </a:ln>
          </p:spPr>
          <p:txBody>
            <a:bodyPr>
              <a:spAutoFit/>
            </a:bodyPr>
            <a:lstStyle/>
            <a:p>
              <a:pPr algn="ctr">
                <a:spcBef>
                  <a:spcPct val="50000"/>
                </a:spcBef>
                <a:defRPr/>
              </a:pPr>
              <a:r>
                <a:rPr lang="en-US" altLang="ja-JP" sz="1600">
                  <a:solidFill>
                    <a:schemeClr val="bg1"/>
                  </a:solidFill>
                  <a:latin typeface="+mn-ea"/>
                  <a:ea typeface="+mn-ea"/>
                  <a:cs typeface="ＭＳ Ｐゴシック" charset="-128"/>
                </a:rPr>
                <a:t>C</a:t>
              </a:r>
            </a:p>
          </p:txBody>
        </p:sp>
        <p:sp>
          <p:nvSpPr>
            <p:cNvPr id="19" name="Line 34"/>
            <p:cNvSpPr>
              <a:spLocks noChangeShapeType="1"/>
            </p:cNvSpPr>
            <p:nvPr/>
          </p:nvSpPr>
          <p:spPr bwMode="auto">
            <a:xfrm>
              <a:off x="3332957" y="2605723"/>
              <a:ext cx="629444" cy="60325"/>
            </a:xfrm>
            <a:prstGeom prst="line">
              <a:avLst/>
            </a:prstGeom>
            <a:noFill/>
            <a:ln w="44450">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0" name="Line 36"/>
            <p:cNvSpPr>
              <a:spLocks noChangeShapeType="1"/>
            </p:cNvSpPr>
            <p:nvPr/>
          </p:nvSpPr>
          <p:spPr bwMode="auto">
            <a:xfrm>
              <a:off x="330200" y="2329498"/>
              <a:ext cx="495300" cy="47625"/>
            </a:xfrm>
            <a:prstGeom prst="line">
              <a:avLst/>
            </a:prstGeom>
            <a:noFill/>
            <a:ln w="44450">
              <a:solidFill>
                <a:schemeClr val="bg1"/>
              </a:solidFill>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21" name="Text Box 38"/>
            <p:cNvSpPr txBox="1">
              <a:spLocks noChangeArrowheads="1"/>
            </p:cNvSpPr>
            <p:nvPr/>
          </p:nvSpPr>
          <p:spPr bwMode="auto">
            <a:xfrm>
              <a:off x="3384550" y="2696210"/>
              <a:ext cx="330200" cy="369332"/>
            </a:xfrm>
            <a:prstGeom prst="rect">
              <a:avLst/>
            </a:prstGeom>
            <a:noFill/>
            <a:ln w="9525">
              <a:noFill/>
              <a:miter lim="800000"/>
              <a:headEnd/>
              <a:tailEnd/>
            </a:ln>
          </p:spPr>
          <p:txBody>
            <a:bodyPr>
              <a:spAutoFit/>
            </a:bodyPr>
            <a:lstStyle/>
            <a:p>
              <a:pPr>
                <a:spcBef>
                  <a:spcPct val="50000"/>
                </a:spcBef>
                <a:defRPr/>
              </a:pPr>
              <a:r>
                <a:rPr lang="en-US" altLang="ja-JP" dirty="0">
                  <a:solidFill>
                    <a:schemeClr val="bg1"/>
                  </a:solidFill>
                  <a:latin typeface="+mn-ea"/>
                  <a:ea typeface="+mn-ea"/>
                  <a:cs typeface="ＭＳ Ｐゴシック" charset="-128"/>
                </a:rPr>
                <a:t>Z</a:t>
              </a:r>
            </a:p>
          </p:txBody>
        </p:sp>
      </p:grpSp>
      <p:grpSp>
        <p:nvGrpSpPr>
          <p:cNvPr id="44" name="図形グループ 43"/>
          <p:cNvGrpSpPr/>
          <p:nvPr/>
        </p:nvGrpSpPr>
        <p:grpSpPr>
          <a:xfrm>
            <a:off x="4991416" y="4590014"/>
            <a:ext cx="4742594" cy="2147884"/>
            <a:chOff x="4168757" y="1085022"/>
            <a:chExt cx="5720566" cy="2590800"/>
          </a:xfrm>
        </p:grpSpPr>
        <p:sp>
          <p:nvSpPr>
            <p:cNvPr id="5" name="Rectangle 13"/>
            <p:cNvSpPr>
              <a:spLocks noChangeArrowheads="1"/>
            </p:cNvSpPr>
            <p:nvPr/>
          </p:nvSpPr>
          <p:spPr bwMode="auto">
            <a:xfrm>
              <a:off x="5357672" y="1389823"/>
              <a:ext cx="897731" cy="2284413"/>
            </a:xfrm>
            <a:prstGeom prst="rect">
              <a:avLst/>
            </a:prstGeom>
            <a:solidFill>
              <a:srgbClr val="0000FF">
                <a:alpha val="50195"/>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ja-JP" altLang="en-US"/>
            </a:p>
          </p:txBody>
        </p:sp>
        <p:sp>
          <p:nvSpPr>
            <p:cNvPr id="6" name="Rectangle 14"/>
            <p:cNvSpPr>
              <a:spLocks noChangeArrowheads="1"/>
            </p:cNvSpPr>
            <p:nvPr/>
          </p:nvSpPr>
          <p:spPr bwMode="auto">
            <a:xfrm>
              <a:off x="8215966" y="1389822"/>
              <a:ext cx="897731" cy="2286000"/>
            </a:xfrm>
            <a:prstGeom prst="rect">
              <a:avLst/>
            </a:prstGeom>
            <a:solidFill>
              <a:srgbClr val="0000FF">
                <a:alpha val="50195"/>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ja-JP" altLang="en-US"/>
            </a:p>
          </p:txBody>
        </p:sp>
        <p:sp>
          <p:nvSpPr>
            <p:cNvPr id="7" name="Rectangle 15"/>
            <p:cNvSpPr>
              <a:spLocks noChangeArrowheads="1"/>
            </p:cNvSpPr>
            <p:nvPr/>
          </p:nvSpPr>
          <p:spPr bwMode="auto">
            <a:xfrm>
              <a:off x="6401586" y="1389823"/>
              <a:ext cx="1702594" cy="2284413"/>
            </a:xfrm>
            <a:prstGeom prst="rect">
              <a:avLst/>
            </a:prstGeom>
            <a:solidFill>
              <a:srgbClr val="0000FF">
                <a:alpha val="50195"/>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ja-JP" altLang="en-US"/>
            </a:p>
          </p:txBody>
        </p:sp>
        <p:sp>
          <p:nvSpPr>
            <p:cNvPr id="8" name="Text Box 19"/>
            <p:cNvSpPr txBox="1">
              <a:spLocks noChangeArrowheads="1"/>
            </p:cNvSpPr>
            <p:nvPr/>
          </p:nvSpPr>
          <p:spPr bwMode="auto">
            <a:xfrm>
              <a:off x="5574366" y="1085022"/>
              <a:ext cx="491860" cy="336550"/>
            </a:xfrm>
            <a:prstGeom prst="rect">
              <a:avLst/>
            </a:prstGeom>
            <a:noFill/>
            <a:ln w="9525">
              <a:noFill/>
              <a:miter lim="800000"/>
              <a:headEnd/>
              <a:tailEnd/>
            </a:ln>
          </p:spPr>
          <p:txBody>
            <a:bodyPr>
              <a:spAutoFit/>
            </a:bodyPr>
            <a:lstStyle/>
            <a:p>
              <a:pPr algn="ctr">
                <a:spcBef>
                  <a:spcPct val="50000"/>
                </a:spcBef>
                <a:defRPr/>
              </a:pPr>
              <a:r>
                <a:rPr lang="en-US" altLang="ja-JP" sz="1600">
                  <a:latin typeface="+mn-ea"/>
                  <a:ea typeface="+mn-ea"/>
                  <a:cs typeface="ＭＳ Ｐゴシック" charset="-128"/>
                </a:rPr>
                <a:t>A</a:t>
              </a:r>
            </a:p>
          </p:txBody>
        </p:sp>
        <p:sp>
          <p:nvSpPr>
            <p:cNvPr id="9" name="Text Box 20"/>
            <p:cNvSpPr txBox="1">
              <a:spLocks noChangeArrowheads="1"/>
            </p:cNvSpPr>
            <p:nvPr/>
          </p:nvSpPr>
          <p:spPr bwMode="auto">
            <a:xfrm>
              <a:off x="6977716" y="1085022"/>
              <a:ext cx="491860" cy="336550"/>
            </a:xfrm>
            <a:prstGeom prst="rect">
              <a:avLst/>
            </a:prstGeom>
            <a:noFill/>
            <a:ln w="9525">
              <a:noFill/>
              <a:miter lim="800000"/>
              <a:headEnd/>
              <a:tailEnd/>
            </a:ln>
          </p:spPr>
          <p:txBody>
            <a:bodyPr>
              <a:spAutoFit/>
            </a:bodyPr>
            <a:lstStyle/>
            <a:p>
              <a:pPr algn="ctr">
                <a:spcBef>
                  <a:spcPct val="50000"/>
                </a:spcBef>
                <a:defRPr/>
              </a:pPr>
              <a:r>
                <a:rPr lang="en-US" altLang="ja-JP" sz="1600">
                  <a:latin typeface="+mn-ea"/>
                  <a:ea typeface="+mn-ea"/>
                  <a:cs typeface="ＭＳ Ｐゴシック" charset="-128"/>
                </a:rPr>
                <a:t>B</a:t>
              </a:r>
            </a:p>
          </p:txBody>
        </p:sp>
        <p:sp>
          <p:nvSpPr>
            <p:cNvPr id="10" name="Text Box 21"/>
            <p:cNvSpPr txBox="1">
              <a:spLocks noChangeArrowheads="1"/>
            </p:cNvSpPr>
            <p:nvPr/>
          </p:nvSpPr>
          <p:spPr bwMode="auto">
            <a:xfrm>
              <a:off x="8463616" y="1085022"/>
              <a:ext cx="491860" cy="336550"/>
            </a:xfrm>
            <a:prstGeom prst="rect">
              <a:avLst/>
            </a:prstGeom>
            <a:noFill/>
            <a:ln w="9525">
              <a:noFill/>
              <a:miter lim="800000"/>
              <a:headEnd/>
              <a:tailEnd/>
            </a:ln>
          </p:spPr>
          <p:txBody>
            <a:bodyPr>
              <a:spAutoFit/>
            </a:bodyPr>
            <a:lstStyle/>
            <a:p>
              <a:pPr algn="ctr">
                <a:spcBef>
                  <a:spcPct val="50000"/>
                </a:spcBef>
                <a:defRPr/>
              </a:pPr>
              <a:r>
                <a:rPr lang="en-US" altLang="ja-JP" sz="1600">
                  <a:latin typeface="+mn-ea"/>
                  <a:ea typeface="+mn-ea"/>
                  <a:cs typeface="ＭＳ Ｐゴシック" charset="-128"/>
                </a:rPr>
                <a:t>C</a:t>
              </a:r>
            </a:p>
          </p:txBody>
        </p:sp>
        <p:sp>
          <p:nvSpPr>
            <p:cNvPr id="11" name="Oval 22"/>
            <p:cNvSpPr>
              <a:spLocks noChangeArrowheads="1"/>
            </p:cNvSpPr>
            <p:nvPr/>
          </p:nvSpPr>
          <p:spPr bwMode="auto">
            <a:xfrm>
              <a:off x="5605321" y="3015422"/>
              <a:ext cx="433388" cy="40005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 name="Oval 23"/>
            <p:cNvSpPr>
              <a:spLocks noChangeArrowheads="1"/>
            </p:cNvSpPr>
            <p:nvPr/>
          </p:nvSpPr>
          <p:spPr bwMode="auto">
            <a:xfrm>
              <a:off x="5748066" y="3148773"/>
              <a:ext cx="154781" cy="142875"/>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ja-JP" altLang="en-US"/>
            </a:p>
          </p:txBody>
        </p:sp>
        <p:sp>
          <p:nvSpPr>
            <p:cNvPr id="13" name="Oval 26"/>
            <p:cNvSpPr>
              <a:spLocks noChangeArrowheads="1"/>
            </p:cNvSpPr>
            <p:nvPr/>
          </p:nvSpPr>
          <p:spPr bwMode="auto">
            <a:xfrm>
              <a:off x="7074023" y="3032886"/>
              <a:ext cx="421350" cy="388937"/>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4" name="Line 29"/>
            <p:cNvSpPr>
              <a:spLocks noChangeShapeType="1"/>
            </p:cNvSpPr>
            <p:nvPr/>
          </p:nvSpPr>
          <p:spPr bwMode="auto">
            <a:xfrm flipV="1">
              <a:off x="7127338" y="3080511"/>
              <a:ext cx="311282" cy="28892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30"/>
            <p:cNvSpPr>
              <a:spLocks noChangeShapeType="1"/>
            </p:cNvSpPr>
            <p:nvPr/>
          </p:nvSpPr>
          <p:spPr bwMode="auto">
            <a:xfrm rot="5370014" flipV="1">
              <a:off x="7141029" y="3079650"/>
              <a:ext cx="287338" cy="31128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39"/>
            <p:cNvSpPr>
              <a:spLocks noChangeShapeType="1"/>
            </p:cNvSpPr>
            <p:nvPr/>
          </p:nvSpPr>
          <p:spPr bwMode="auto">
            <a:xfrm>
              <a:off x="5027472" y="2532823"/>
              <a:ext cx="4538531" cy="3175"/>
            </a:xfrm>
            <a:prstGeom prst="line">
              <a:avLst/>
            </a:prstGeom>
            <a:noFill/>
            <a:ln w="19050">
              <a:solidFill>
                <a:srgbClr val="008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3" name="Text Box 40"/>
            <p:cNvSpPr txBox="1">
              <a:spLocks noChangeArrowheads="1"/>
            </p:cNvSpPr>
            <p:nvPr/>
          </p:nvSpPr>
          <p:spPr bwMode="auto">
            <a:xfrm>
              <a:off x="9476573" y="2335972"/>
              <a:ext cx="412750" cy="369888"/>
            </a:xfrm>
            <a:prstGeom prst="rect">
              <a:avLst/>
            </a:prstGeom>
            <a:noFill/>
            <a:ln w="9525">
              <a:noFill/>
              <a:miter lim="800000"/>
              <a:headEnd/>
              <a:tailEnd/>
            </a:ln>
          </p:spPr>
          <p:txBody>
            <a:bodyPr>
              <a:spAutoFit/>
            </a:bodyPr>
            <a:lstStyle/>
            <a:p>
              <a:pPr>
                <a:spcBef>
                  <a:spcPct val="50000"/>
                </a:spcBef>
                <a:defRPr/>
              </a:pPr>
              <a:r>
                <a:rPr lang="en-US" altLang="ja-JP" dirty="0">
                  <a:latin typeface="+mn-ea"/>
                  <a:ea typeface="+mn-ea"/>
                  <a:cs typeface="ＭＳ Ｐゴシック" charset="-128"/>
                </a:rPr>
                <a:t>Z</a:t>
              </a:r>
            </a:p>
          </p:txBody>
        </p:sp>
        <p:sp>
          <p:nvSpPr>
            <p:cNvPr id="24" name="Line 18"/>
            <p:cNvSpPr>
              <a:spLocks noChangeShapeType="1"/>
            </p:cNvSpPr>
            <p:nvPr/>
          </p:nvSpPr>
          <p:spPr bwMode="auto">
            <a:xfrm flipV="1">
              <a:off x="9124016" y="2534410"/>
              <a:ext cx="383377" cy="1587"/>
            </a:xfrm>
            <a:prstGeom prst="line">
              <a:avLst/>
            </a:prstGeom>
            <a:noFill/>
            <a:ln w="44450">
              <a:solidFill>
                <a:srgbClr val="008000"/>
              </a:solidFill>
              <a:round/>
              <a:headEnd/>
              <a:tailEnd type="arrow"/>
            </a:ln>
            <a:extLst>
              <a:ext uri="{909E8E84-426E-40dd-AFC4-6F175D3DCCD1}">
                <a14:hiddenFill xmlns:a14="http://schemas.microsoft.com/office/drawing/2010/main">
                  <a:noFill/>
                </a14:hiddenFill>
              </a:ext>
            </a:extLst>
          </p:spPr>
          <p:txBody>
            <a:bodyPr/>
            <a:lstStyle/>
            <a:p>
              <a:endParaRPr lang="ja-JP" altLang="en-US"/>
            </a:p>
          </p:txBody>
        </p:sp>
        <p:sp>
          <p:nvSpPr>
            <p:cNvPr id="25" name="Line 17"/>
            <p:cNvSpPr>
              <a:spLocks noChangeShapeType="1"/>
            </p:cNvSpPr>
            <p:nvPr/>
          </p:nvSpPr>
          <p:spPr bwMode="auto">
            <a:xfrm>
              <a:off x="4996516" y="2531235"/>
              <a:ext cx="376635" cy="4762"/>
            </a:xfrm>
            <a:prstGeom prst="line">
              <a:avLst/>
            </a:prstGeom>
            <a:noFill/>
            <a:ln w="44450">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 name="Freeform 16"/>
            <p:cNvSpPr>
              <a:spLocks/>
            </p:cNvSpPr>
            <p:nvPr/>
          </p:nvSpPr>
          <p:spPr bwMode="auto">
            <a:xfrm>
              <a:off x="5373151" y="1561272"/>
              <a:ext cx="3750865" cy="966788"/>
            </a:xfrm>
            <a:custGeom>
              <a:avLst/>
              <a:gdLst>
                <a:gd name="T0" fmla="*/ 0 w 384"/>
                <a:gd name="T1" fmla="*/ 2147483647 h 192"/>
                <a:gd name="T2" fmla="*/ 2147483647 w 384"/>
                <a:gd name="T3" fmla="*/ 2147483647 h 192"/>
                <a:gd name="T4" fmla="*/ 2147483647 w 384"/>
                <a:gd name="T5" fmla="*/ 0 h 192"/>
                <a:gd name="T6" fmla="*/ 2147483647 w 384"/>
                <a:gd name="T7" fmla="*/ 2147483647 h 192"/>
                <a:gd name="T8" fmla="*/ 2147483647 w 384"/>
                <a:gd name="T9" fmla="*/ 2147483647 h 192"/>
                <a:gd name="T10" fmla="*/ 0 60000 65536"/>
                <a:gd name="T11" fmla="*/ 0 60000 65536"/>
                <a:gd name="T12" fmla="*/ 0 60000 65536"/>
                <a:gd name="T13" fmla="*/ 0 60000 65536"/>
                <a:gd name="T14" fmla="*/ 0 60000 65536"/>
                <a:gd name="T15" fmla="*/ 0 w 384"/>
                <a:gd name="T16" fmla="*/ 0 h 192"/>
                <a:gd name="T17" fmla="*/ 384 w 384"/>
                <a:gd name="T18" fmla="*/ 192 h 192"/>
              </a:gdLst>
              <a:ahLst/>
              <a:cxnLst>
                <a:cxn ang="T10">
                  <a:pos x="T0" y="T1"/>
                </a:cxn>
                <a:cxn ang="T11">
                  <a:pos x="T2" y="T3"/>
                </a:cxn>
                <a:cxn ang="T12">
                  <a:pos x="T4" y="T5"/>
                </a:cxn>
                <a:cxn ang="T13">
                  <a:pos x="T6" y="T7"/>
                </a:cxn>
                <a:cxn ang="T14">
                  <a:pos x="T8" y="T9"/>
                </a:cxn>
              </a:cxnLst>
              <a:rect l="T15" t="T16" r="T17" b="T18"/>
              <a:pathLst>
                <a:path w="384" h="192">
                  <a:moveTo>
                    <a:pt x="0" y="192"/>
                  </a:moveTo>
                  <a:cubicBezTo>
                    <a:pt x="8" y="184"/>
                    <a:pt x="16" y="176"/>
                    <a:pt x="48" y="144"/>
                  </a:cubicBezTo>
                  <a:cubicBezTo>
                    <a:pt x="80" y="112"/>
                    <a:pt x="144" y="0"/>
                    <a:pt x="192" y="0"/>
                  </a:cubicBezTo>
                  <a:cubicBezTo>
                    <a:pt x="240" y="0"/>
                    <a:pt x="304" y="112"/>
                    <a:pt x="336" y="144"/>
                  </a:cubicBezTo>
                  <a:cubicBezTo>
                    <a:pt x="368" y="176"/>
                    <a:pt x="376" y="184"/>
                    <a:pt x="384" y="192"/>
                  </a:cubicBezTo>
                </a:path>
              </a:pathLst>
            </a:custGeom>
            <a:noFill/>
            <a:ln w="444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Text Box 20"/>
            <p:cNvSpPr txBox="1">
              <a:spLocks noChangeArrowheads="1"/>
            </p:cNvSpPr>
            <p:nvPr/>
          </p:nvSpPr>
          <p:spPr bwMode="auto">
            <a:xfrm>
              <a:off x="5269964" y="3136072"/>
              <a:ext cx="491860" cy="336550"/>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600">
                  <a:solidFill>
                    <a:schemeClr val="bg1"/>
                  </a:solidFill>
                  <a:latin typeface="ＭＳ Ｐゴシック" charset="0"/>
                </a:rPr>
                <a:t>B</a:t>
              </a:r>
              <a:r>
                <a:rPr lang="en-US" altLang="ja-JP" sz="1600" baseline="-25000">
                  <a:solidFill>
                    <a:schemeClr val="bg1"/>
                  </a:solidFill>
                  <a:latin typeface="ＭＳ Ｐゴシック" charset="0"/>
                </a:rPr>
                <a:t>A</a:t>
              </a:r>
            </a:p>
          </p:txBody>
        </p:sp>
        <p:sp>
          <p:nvSpPr>
            <p:cNvPr id="28" name="Text Box 20"/>
            <p:cNvSpPr txBox="1">
              <a:spLocks noChangeArrowheads="1"/>
            </p:cNvSpPr>
            <p:nvPr/>
          </p:nvSpPr>
          <p:spPr bwMode="auto">
            <a:xfrm>
              <a:off x="6661274" y="3147186"/>
              <a:ext cx="577850" cy="338137"/>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600">
                  <a:solidFill>
                    <a:schemeClr val="bg1"/>
                  </a:solidFill>
                  <a:latin typeface="ＭＳ Ｐゴシック" charset="0"/>
                </a:rPr>
                <a:t>B</a:t>
              </a:r>
              <a:r>
                <a:rPr lang="en-US" altLang="ja-JP" sz="1600" baseline="-25000">
                  <a:solidFill>
                    <a:schemeClr val="bg1"/>
                  </a:solidFill>
                  <a:latin typeface="ＭＳ Ｐゴシック" charset="0"/>
                </a:rPr>
                <a:t>B</a:t>
              </a:r>
              <a:endParaRPr lang="en-US" altLang="ja-JP" sz="1600" baseline="30000">
                <a:solidFill>
                  <a:schemeClr val="bg1"/>
                </a:solidFill>
                <a:latin typeface="ＭＳ Ｐゴシック" charset="0"/>
              </a:endParaRPr>
            </a:p>
          </p:txBody>
        </p:sp>
        <p:sp>
          <p:nvSpPr>
            <p:cNvPr id="29" name="Text Box 20"/>
            <p:cNvSpPr txBox="1">
              <a:spLocks noChangeArrowheads="1"/>
            </p:cNvSpPr>
            <p:nvPr/>
          </p:nvSpPr>
          <p:spPr bwMode="auto">
            <a:xfrm>
              <a:off x="8016470" y="3148772"/>
              <a:ext cx="739510" cy="336550"/>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600">
                  <a:solidFill>
                    <a:schemeClr val="bg1"/>
                  </a:solidFill>
                  <a:latin typeface="ＭＳ Ｐゴシック" charset="0"/>
                </a:rPr>
                <a:t>B</a:t>
              </a:r>
              <a:r>
                <a:rPr lang="en-US" altLang="ja-JP" sz="1600" baseline="-25000">
                  <a:solidFill>
                    <a:schemeClr val="bg1"/>
                  </a:solidFill>
                  <a:latin typeface="ＭＳ Ｐゴシック" charset="0"/>
                </a:rPr>
                <a:t>C</a:t>
              </a:r>
            </a:p>
          </p:txBody>
        </p:sp>
        <p:sp>
          <p:nvSpPr>
            <p:cNvPr id="30" name="Oval 22"/>
            <p:cNvSpPr>
              <a:spLocks noChangeArrowheads="1"/>
            </p:cNvSpPr>
            <p:nvPr/>
          </p:nvSpPr>
          <p:spPr bwMode="auto">
            <a:xfrm>
              <a:off x="8453296" y="2977322"/>
              <a:ext cx="433388" cy="40005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1" name="Oval 23"/>
            <p:cNvSpPr>
              <a:spLocks noChangeArrowheads="1"/>
            </p:cNvSpPr>
            <p:nvPr/>
          </p:nvSpPr>
          <p:spPr bwMode="auto">
            <a:xfrm>
              <a:off x="8596041" y="3110673"/>
              <a:ext cx="154781" cy="142875"/>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ja-JP" altLang="en-US"/>
            </a:p>
          </p:txBody>
        </p:sp>
        <p:sp>
          <p:nvSpPr>
            <p:cNvPr id="32" name="円/楕円 31"/>
            <p:cNvSpPr/>
            <p:nvPr/>
          </p:nvSpPr>
          <p:spPr>
            <a:xfrm>
              <a:off x="4168757" y="2356611"/>
              <a:ext cx="839800" cy="32326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ja-JP" sz="1600" dirty="0">
                  <a:solidFill>
                    <a:srgbClr val="FFFFFF"/>
                  </a:solidFill>
                  <a:latin typeface="Calibri" charset="0"/>
                  <a:ea typeface="ＭＳ Ｐゴシック" charset="0"/>
                  <a:cs typeface="ＭＳ Ｐゴシック" charset="0"/>
                </a:rPr>
                <a:t>e</a:t>
              </a:r>
              <a:r>
                <a:rPr lang="en-US" altLang="ja-JP" sz="1600" baseline="30000" dirty="0">
                  <a:solidFill>
                    <a:srgbClr val="FFFFFF"/>
                  </a:solidFill>
                  <a:latin typeface="Calibri" charset="0"/>
                  <a:ea typeface="ＭＳ Ｐゴシック" charset="0"/>
                  <a:cs typeface="ＭＳ Ｐゴシック" charset="0"/>
                </a:rPr>
                <a:t>-</a:t>
              </a:r>
              <a:endParaRPr lang="ja-JP" altLang="en-US" sz="1600" baseline="30000" dirty="0">
                <a:solidFill>
                  <a:srgbClr val="FFFFFF"/>
                </a:solidFill>
                <a:latin typeface="Calibri" charset="0"/>
                <a:ea typeface="ＭＳ Ｐゴシック" charset="0"/>
                <a:cs typeface="ＭＳ Ｐゴシック" charset="0"/>
              </a:endParaRPr>
            </a:p>
          </p:txBody>
        </p:sp>
        <p:graphicFrame>
          <p:nvGraphicFramePr>
            <p:cNvPr id="33" name="Object 2"/>
            <p:cNvGraphicFramePr>
              <a:graphicFrameLocks/>
            </p:cNvGraphicFramePr>
            <p:nvPr>
              <p:extLst>
                <p:ext uri="{D42A27DB-BD31-4B8C-83A1-F6EECF244321}">
                  <p14:modId xmlns:p14="http://schemas.microsoft.com/office/powerpoint/2010/main" val="2813446903"/>
                </p:ext>
              </p:extLst>
            </p:nvPr>
          </p:nvGraphicFramePr>
          <p:xfrm>
            <a:off x="8438149" y="1527938"/>
            <a:ext cx="1092068" cy="474662"/>
          </p:xfrm>
          <a:graphic>
            <a:graphicData uri="http://schemas.openxmlformats.org/presentationml/2006/ole">
              <mc:AlternateContent xmlns:mc="http://schemas.openxmlformats.org/markup-compatibility/2006">
                <mc:Choice xmlns:v="urn:schemas-microsoft-com:vml" Requires="v">
                  <p:oleObj spid="_x0000_s4870" name="数式" r:id="rId5" imgW="673100" imgH="317500" progId="Equation.3">
                    <p:embed/>
                  </p:oleObj>
                </mc:Choice>
                <mc:Fallback>
                  <p:oleObj name="数式" r:id="rId5" imgW="673100" imgH="31750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8149" y="1527938"/>
                          <a:ext cx="1092068"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 name="Object 3"/>
            <p:cNvGraphicFramePr>
              <a:graphicFrameLocks/>
            </p:cNvGraphicFramePr>
            <p:nvPr>
              <p:extLst>
                <p:ext uri="{D42A27DB-BD31-4B8C-83A1-F6EECF244321}">
                  <p14:modId xmlns:p14="http://schemas.microsoft.com/office/powerpoint/2010/main" val="1102713683"/>
                </p:ext>
              </p:extLst>
            </p:nvPr>
          </p:nvGraphicFramePr>
          <p:xfrm>
            <a:off x="7000985" y="2468529"/>
            <a:ext cx="1092068" cy="474662"/>
          </p:xfrm>
          <a:graphic>
            <a:graphicData uri="http://schemas.openxmlformats.org/presentationml/2006/ole">
              <mc:AlternateContent xmlns:mc="http://schemas.openxmlformats.org/markup-compatibility/2006">
                <mc:Choice xmlns:v="urn:schemas-microsoft-com:vml" Requires="v">
                  <p:oleObj spid="_x0000_s4871" name="数式" r:id="rId7" imgW="673100" imgH="317500" progId="Equation.3">
                    <p:embed/>
                  </p:oleObj>
                </mc:Choice>
                <mc:Fallback>
                  <p:oleObj name="数式" r:id="rId7" imgW="673100" imgH="3175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0985" y="2468529"/>
                          <a:ext cx="1092068"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 name="Freeform 45"/>
            <p:cNvSpPr>
              <a:spLocks/>
            </p:cNvSpPr>
            <p:nvPr/>
          </p:nvSpPr>
          <p:spPr bwMode="auto">
            <a:xfrm>
              <a:off x="5331876" y="1872422"/>
              <a:ext cx="2772304" cy="655638"/>
            </a:xfrm>
            <a:custGeom>
              <a:avLst/>
              <a:gdLst>
                <a:gd name="T0" fmla="*/ 0 w 384"/>
                <a:gd name="T1" fmla="*/ 2147483647 h 192"/>
                <a:gd name="T2" fmla="*/ 2147483647 w 384"/>
                <a:gd name="T3" fmla="*/ 2147483647 h 192"/>
                <a:gd name="T4" fmla="*/ 2147483647 w 384"/>
                <a:gd name="T5" fmla="*/ 0 h 192"/>
                <a:gd name="T6" fmla="*/ 2147483647 w 384"/>
                <a:gd name="T7" fmla="*/ 2147483647 h 192"/>
                <a:gd name="T8" fmla="*/ 2147483647 w 384"/>
                <a:gd name="T9" fmla="*/ 2147483647 h 192"/>
                <a:gd name="T10" fmla="*/ 0 60000 65536"/>
                <a:gd name="T11" fmla="*/ 0 60000 65536"/>
                <a:gd name="T12" fmla="*/ 0 60000 65536"/>
                <a:gd name="T13" fmla="*/ 0 60000 65536"/>
                <a:gd name="T14" fmla="*/ 0 60000 65536"/>
                <a:gd name="T15" fmla="*/ 0 w 384"/>
                <a:gd name="T16" fmla="*/ 0 h 192"/>
                <a:gd name="T17" fmla="*/ 384 w 384"/>
                <a:gd name="T18" fmla="*/ 192 h 192"/>
              </a:gdLst>
              <a:ahLst/>
              <a:cxnLst>
                <a:cxn ang="T10">
                  <a:pos x="T0" y="T1"/>
                </a:cxn>
                <a:cxn ang="T11">
                  <a:pos x="T2" y="T3"/>
                </a:cxn>
                <a:cxn ang="T12">
                  <a:pos x="T4" y="T5"/>
                </a:cxn>
                <a:cxn ang="T13">
                  <a:pos x="T6" y="T7"/>
                </a:cxn>
                <a:cxn ang="T14">
                  <a:pos x="T8" y="T9"/>
                </a:cxn>
              </a:cxnLst>
              <a:rect l="T15" t="T16" r="T17" b="T18"/>
              <a:pathLst>
                <a:path w="384" h="192">
                  <a:moveTo>
                    <a:pt x="0" y="192"/>
                  </a:moveTo>
                  <a:cubicBezTo>
                    <a:pt x="8" y="184"/>
                    <a:pt x="16" y="176"/>
                    <a:pt x="48" y="144"/>
                  </a:cubicBezTo>
                  <a:cubicBezTo>
                    <a:pt x="80" y="112"/>
                    <a:pt x="144" y="0"/>
                    <a:pt x="192" y="0"/>
                  </a:cubicBezTo>
                  <a:cubicBezTo>
                    <a:pt x="240" y="0"/>
                    <a:pt x="304" y="112"/>
                    <a:pt x="336" y="144"/>
                  </a:cubicBezTo>
                  <a:cubicBezTo>
                    <a:pt x="368" y="176"/>
                    <a:pt x="376" y="184"/>
                    <a:pt x="384" y="192"/>
                  </a:cubicBezTo>
                </a:path>
              </a:pathLst>
            </a:custGeom>
            <a:noFill/>
            <a:ln w="31750">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 name="Line 47"/>
            <p:cNvSpPr>
              <a:spLocks noChangeShapeType="1"/>
            </p:cNvSpPr>
            <p:nvPr/>
          </p:nvSpPr>
          <p:spPr bwMode="auto">
            <a:xfrm>
              <a:off x="8526450" y="2699510"/>
              <a:ext cx="1039553" cy="304244"/>
            </a:xfrm>
            <a:prstGeom prst="line">
              <a:avLst/>
            </a:prstGeom>
            <a:noFill/>
            <a:ln w="31750">
              <a:solidFill>
                <a:srgbClr val="008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Line 46"/>
            <p:cNvSpPr>
              <a:spLocks noChangeShapeType="1"/>
            </p:cNvSpPr>
            <p:nvPr/>
          </p:nvSpPr>
          <p:spPr bwMode="auto">
            <a:xfrm>
              <a:off x="8085262" y="2505245"/>
              <a:ext cx="428228" cy="174625"/>
            </a:xfrm>
            <a:prstGeom prst="line">
              <a:avLst/>
            </a:prstGeom>
            <a:noFill/>
            <a:ln w="31750">
              <a:solidFill>
                <a:srgbClr val="008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40" name="Rectangle 11"/>
          <p:cNvSpPr>
            <a:spLocks noChangeArrowheads="1"/>
          </p:cNvSpPr>
          <p:nvPr/>
        </p:nvSpPr>
        <p:spPr bwMode="auto">
          <a:xfrm>
            <a:off x="287021" y="4458121"/>
            <a:ext cx="4465141"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lang="ja-JP" altLang="en-US" sz="2400" b="1" u="sng" dirty="0" smtClean="0">
                <a:solidFill>
                  <a:srgbClr val="000000"/>
                </a:solidFill>
              </a:rPr>
              <a:t>条件</a:t>
            </a:r>
            <a:endParaRPr lang="en-US" altLang="ja-JP" sz="2400" b="1" u="sng" dirty="0">
              <a:solidFill>
                <a:srgbClr val="000000"/>
              </a:solidFill>
            </a:endParaRPr>
          </a:p>
          <a:p>
            <a:pPr marL="342900" indent="-342900">
              <a:spcBef>
                <a:spcPts val="600"/>
              </a:spcBef>
              <a:spcAft>
                <a:spcPts val="600"/>
              </a:spcAft>
              <a:buFont typeface="Wingdings" charset="2"/>
              <a:buChar char="l"/>
            </a:pPr>
            <a:r>
              <a:rPr lang="ja-JP" altLang="en-US" sz="2400" dirty="0">
                <a:solidFill>
                  <a:srgbClr val="000000"/>
                </a:solidFill>
              </a:rPr>
              <a:t>数</a:t>
            </a:r>
            <a:r>
              <a:rPr lang="en-US" altLang="ja-JP" sz="2400" dirty="0" err="1">
                <a:solidFill>
                  <a:srgbClr val="000000"/>
                </a:solidFill>
              </a:rPr>
              <a:t>μm</a:t>
            </a:r>
            <a:r>
              <a:rPr lang="ja-JP" altLang="en-US" sz="2400" dirty="0">
                <a:solidFill>
                  <a:srgbClr val="000000"/>
                </a:solidFill>
              </a:rPr>
              <a:t>の軌道</a:t>
            </a:r>
            <a:r>
              <a:rPr lang="ja-JP" altLang="en-US" sz="2400" dirty="0" smtClean="0">
                <a:solidFill>
                  <a:srgbClr val="000000"/>
                </a:solidFill>
              </a:rPr>
              <a:t>歪み</a:t>
            </a:r>
            <a:r>
              <a:rPr lang="en-US" altLang="ja-JP" sz="2400" dirty="0" smtClean="0">
                <a:solidFill>
                  <a:srgbClr val="000000"/>
                </a:solidFill>
              </a:rPr>
              <a:t>                       =&gt; </a:t>
            </a:r>
            <a:r>
              <a:rPr lang="ja-JP" altLang="en-US" sz="2400" dirty="0" smtClean="0">
                <a:solidFill>
                  <a:srgbClr val="000000"/>
                </a:solidFill>
              </a:rPr>
              <a:t>積分磁場が</a:t>
            </a:r>
            <a:r>
              <a:rPr lang="ja-JP" altLang="en-US" sz="2400" dirty="0" smtClean="0">
                <a:solidFill>
                  <a:srgbClr val="FF0000"/>
                </a:solidFill>
              </a:rPr>
              <a:t>数</a:t>
            </a:r>
            <a:r>
              <a:rPr lang="en-US" altLang="ja-JP" sz="2400" dirty="0" smtClean="0">
                <a:solidFill>
                  <a:srgbClr val="FF0000"/>
                </a:solidFill>
                <a:latin typeface="Arial"/>
                <a:cs typeface="Arial"/>
              </a:rPr>
              <a:t>G</a:t>
            </a:r>
            <a:r>
              <a:rPr lang="ja-JP" altLang="en-US" sz="2400" dirty="0">
                <a:solidFill>
                  <a:srgbClr val="FF0000"/>
                </a:solidFill>
                <a:latin typeface="Arial"/>
                <a:cs typeface="Arial"/>
              </a:rPr>
              <a:t>・</a:t>
            </a:r>
            <a:r>
              <a:rPr lang="en-US" altLang="ja-JP" sz="2400" dirty="0">
                <a:solidFill>
                  <a:srgbClr val="FF0000"/>
                </a:solidFill>
                <a:latin typeface="Arial"/>
                <a:cs typeface="Arial"/>
              </a:rPr>
              <a:t>cm</a:t>
            </a:r>
            <a:r>
              <a:rPr lang="ja-JP" altLang="en-US" sz="2400" dirty="0" smtClean="0">
                <a:solidFill>
                  <a:srgbClr val="FF0000"/>
                </a:solidFill>
              </a:rPr>
              <a:t>程度</a:t>
            </a:r>
            <a:r>
              <a:rPr lang="ja-JP" altLang="en-US" sz="2400" dirty="0" smtClean="0"/>
              <a:t>　　　　</a:t>
            </a:r>
            <a:endParaRPr lang="en-US" altLang="ja-JP" sz="2400" dirty="0">
              <a:solidFill>
                <a:srgbClr val="000000"/>
              </a:solidFill>
            </a:endParaRPr>
          </a:p>
          <a:p>
            <a:pPr marL="342900" indent="-342900">
              <a:spcBef>
                <a:spcPts val="600"/>
              </a:spcBef>
              <a:spcAft>
                <a:spcPts val="600"/>
              </a:spcAft>
              <a:buFont typeface="Wingdings" charset="2"/>
              <a:buChar char="l"/>
            </a:pPr>
            <a:r>
              <a:rPr lang="ja-JP" altLang="en-US" sz="2400" dirty="0" smtClean="0">
                <a:solidFill>
                  <a:srgbClr val="000000"/>
                </a:solidFill>
              </a:rPr>
              <a:t>磁場の</a:t>
            </a:r>
            <a:r>
              <a:rPr lang="ja-JP" altLang="en-US" sz="2400" dirty="0" smtClean="0">
                <a:solidFill>
                  <a:srgbClr val="FF0000"/>
                </a:solidFill>
              </a:rPr>
              <a:t>安定性</a:t>
            </a:r>
            <a:r>
              <a:rPr lang="ja-JP" altLang="en-US" sz="2400" dirty="0" smtClean="0">
                <a:solidFill>
                  <a:srgbClr val="000000"/>
                </a:solidFill>
              </a:rPr>
              <a:t>と</a:t>
            </a:r>
            <a:r>
              <a:rPr lang="ja-JP" altLang="en-US" sz="2400" dirty="0" smtClean="0">
                <a:solidFill>
                  <a:srgbClr val="FF0000"/>
                </a:solidFill>
              </a:rPr>
              <a:t>再現性</a:t>
            </a:r>
            <a:r>
              <a:rPr lang="ja-JP" altLang="en-US" sz="2400" dirty="0" smtClean="0">
                <a:solidFill>
                  <a:srgbClr val="000000"/>
                </a:solidFill>
              </a:rPr>
              <a:t>。</a:t>
            </a:r>
            <a:endParaRPr lang="en-US" altLang="ja-JP" sz="2400" dirty="0" smtClean="0">
              <a:solidFill>
                <a:srgbClr val="000000"/>
              </a:solidFill>
            </a:endParaRPr>
          </a:p>
        </p:txBody>
      </p:sp>
      <p:sp>
        <p:nvSpPr>
          <p:cNvPr id="38" name="テキスト ボックス 37"/>
          <p:cNvSpPr txBox="1"/>
          <p:nvPr/>
        </p:nvSpPr>
        <p:spPr>
          <a:xfrm>
            <a:off x="6102680" y="4250320"/>
            <a:ext cx="3202169" cy="369332"/>
          </a:xfrm>
          <a:prstGeom prst="rect">
            <a:avLst/>
          </a:prstGeom>
          <a:noFill/>
        </p:spPr>
        <p:txBody>
          <a:bodyPr wrap="square" rtlCol="0">
            <a:spAutoFit/>
          </a:bodyPr>
          <a:lstStyle/>
          <a:p>
            <a:r>
              <a:rPr lang="ja-JP" altLang="en-US" u="sng" dirty="0" smtClean="0"/>
              <a:t>移相器の磁場を上から見た図</a:t>
            </a:r>
            <a:endParaRPr kumimoji="1" lang="ja-JP" altLang="en-US" u="sng" dirty="0"/>
          </a:p>
        </p:txBody>
      </p:sp>
      <p:sp>
        <p:nvSpPr>
          <p:cNvPr id="42" name="テキスト ボックス 41"/>
          <p:cNvSpPr txBox="1"/>
          <p:nvPr/>
        </p:nvSpPr>
        <p:spPr>
          <a:xfrm>
            <a:off x="5912877" y="798819"/>
            <a:ext cx="3202169" cy="369332"/>
          </a:xfrm>
          <a:prstGeom prst="rect">
            <a:avLst/>
          </a:prstGeom>
          <a:noFill/>
        </p:spPr>
        <p:txBody>
          <a:bodyPr wrap="square" rtlCol="0">
            <a:spAutoFit/>
          </a:bodyPr>
          <a:lstStyle/>
          <a:p>
            <a:pPr algn="ctr"/>
            <a:r>
              <a:rPr lang="ja-JP" altLang="en-US" u="sng" dirty="0" smtClean="0"/>
              <a:t>移相器</a:t>
            </a:r>
          </a:p>
        </p:txBody>
      </p:sp>
      <p:sp>
        <p:nvSpPr>
          <p:cNvPr id="39" name="右矢印 38"/>
          <p:cNvSpPr/>
          <p:nvPr/>
        </p:nvSpPr>
        <p:spPr>
          <a:xfrm rot="16200000">
            <a:off x="6010881" y="2317986"/>
            <a:ext cx="484960" cy="136290"/>
          </a:xfrm>
          <a:prstGeom prst="rightArrow">
            <a:avLst>
              <a:gd name="adj1" fmla="val 50000"/>
              <a:gd name="adj2" fmla="val 81588"/>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rot="16200000">
            <a:off x="7862585" y="2527528"/>
            <a:ext cx="484960" cy="136290"/>
          </a:xfrm>
          <a:prstGeom prst="rightArrow">
            <a:avLst>
              <a:gd name="adj1" fmla="val 50000"/>
              <a:gd name="adj2" fmla="val 81588"/>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rot="5400000">
            <a:off x="6856574" y="2389053"/>
            <a:ext cx="484960" cy="136290"/>
          </a:xfrm>
          <a:prstGeom prst="rightArrow">
            <a:avLst>
              <a:gd name="adj1" fmla="val 50000"/>
              <a:gd name="adj2" fmla="val 81588"/>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6944557"/>
      </p:ext>
    </p:extLst>
  </p:cSld>
  <p:clrMapOvr>
    <a:masterClrMapping/>
  </p:clrMapOvr>
  <mc:AlternateContent xmlns:mc="http://schemas.openxmlformats.org/markup-compatibility/2006" xmlns:p14="http://schemas.microsoft.com/office/powerpoint/2010/main">
    <mc:Choice Requires="p14">
      <p:transition spd="slow" p14:dur="2000" advTm="60870"/>
    </mc:Choice>
    <mc:Fallback xmlns="">
      <p:transition xmlns:p14="http://schemas.microsoft.com/office/powerpoint/2010/main" spd="slow" advTm="6087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7724"/>
            <a:ext cx="8915400" cy="1143000"/>
          </a:xfrm>
        </p:spPr>
        <p:txBody>
          <a:bodyPr>
            <a:normAutofit/>
          </a:bodyPr>
          <a:lstStyle/>
          <a:p>
            <a:r>
              <a:rPr lang="ja-JP" altLang="en-US" sz="4000" dirty="0" smtClean="0">
                <a:latin typeface="Arial"/>
                <a:cs typeface="Arial"/>
              </a:rPr>
              <a:t>診断システムに対する要求仕様</a:t>
            </a:r>
            <a:endParaRPr kumimoji="1" lang="ja-JP" altLang="en-US" sz="4000" dirty="0">
              <a:latin typeface="Arial"/>
              <a:cs typeface="Arial"/>
            </a:endParaRPr>
          </a:p>
        </p:txBody>
      </p:sp>
      <p:sp>
        <p:nvSpPr>
          <p:cNvPr id="120" name="正方形/長方形 119"/>
          <p:cNvSpPr/>
          <p:nvPr/>
        </p:nvSpPr>
        <p:spPr>
          <a:xfrm>
            <a:off x="4904892" y="4609020"/>
            <a:ext cx="4469529" cy="2031325"/>
          </a:xfrm>
          <a:prstGeom prst="rect">
            <a:avLst/>
          </a:prstGeom>
          <a:noFill/>
        </p:spPr>
        <p:txBody>
          <a:bodyPr wrap="square">
            <a:spAutoFit/>
          </a:bodyPr>
          <a:lstStyle/>
          <a:p>
            <a:pPr marL="457200" indent="-457200">
              <a:spcAft>
                <a:spcPts val="1200"/>
              </a:spcAft>
              <a:buFont typeface="+mj-ea"/>
              <a:buAutoNum type="circleNumDbPlain"/>
            </a:pPr>
            <a:r>
              <a:rPr lang="ja-JP" altLang="en-US" sz="2400" dirty="0" smtClean="0">
                <a:latin typeface="ＭＳ Ｐゴシック" charset="0"/>
              </a:rPr>
              <a:t>電流制御</a:t>
            </a:r>
            <a:r>
              <a:rPr lang="ja-JP" altLang="en-US" sz="2400" dirty="0">
                <a:latin typeface="ＭＳ Ｐゴシック" charset="0"/>
              </a:rPr>
              <a:t>精度：</a:t>
            </a:r>
            <a:r>
              <a:rPr lang="en-US" altLang="ja-JP" sz="2400" dirty="0">
                <a:latin typeface="ＭＳ Ｐゴシック" charset="0"/>
              </a:rPr>
              <a:t>1mA</a:t>
            </a:r>
            <a:r>
              <a:rPr lang="ja-JP" altLang="en-US" sz="2400" dirty="0">
                <a:latin typeface="ＭＳ Ｐゴシック" charset="0"/>
              </a:rPr>
              <a:t>以下</a:t>
            </a:r>
            <a:endParaRPr lang="en-US" altLang="ja-JP" sz="2400" dirty="0">
              <a:latin typeface="ＭＳ Ｐゴシック" charset="0"/>
            </a:endParaRPr>
          </a:p>
          <a:p>
            <a:pPr marL="457200" indent="-457200">
              <a:spcAft>
                <a:spcPts val="1200"/>
              </a:spcAft>
              <a:buFont typeface="+mj-ea"/>
              <a:buAutoNum type="circleNumDbPlain"/>
            </a:pPr>
            <a:r>
              <a:rPr lang="ja-JP" altLang="en-US" sz="2400" dirty="0" smtClean="0">
                <a:latin typeface="ＭＳ Ｐゴシック" charset="0"/>
              </a:rPr>
              <a:t>磁場測定精度</a:t>
            </a:r>
            <a:r>
              <a:rPr lang="ja-JP" altLang="en-US" sz="2400" dirty="0">
                <a:latin typeface="ＭＳ Ｐゴシック" charset="0"/>
              </a:rPr>
              <a:t>：</a:t>
            </a:r>
            <a:r>
              <a:rPr lang="en-US" altLang="ja-JP" sz="2400" dirty="0">
                <a:latin typeface="ＭＳ Ｐゴシック" charset="0"/>
              </a:rPr>
              <a:t>1G</a:t>
            </a:r>
            <a:r>
              <a:rPr lang="ja-JP" altLang="en-US" sz="2400" dirty="0">
                <a:latin typeface="ＭＳ Ｐゴシック" charset="0"/>
              </a:rPr>
              <a:t>・</a:t>
            </a:r>
            <a:r>
              <a:rPr lang="en-US" altLang="ja-JP" sz="2400" dirty="0">
                <a:latin typeface="ＭＳ Ｐゴシック" charset="0"/>
              </a:rPr>
              <a:t>cm</a:t>
            </a:r>
            <a:r>
              <a:rPr lang="ja-JP" altLang="en-US" sz="2400" dirty="0" smtClean="0">
                <a:latin typeface="ＭＳ Ｐゴシック" charset="0"/>
              </a:rPr>
              <a:t>以下</a:t>
            </a:r>
            <a:r>
              <a:rPr lang="en-US" altLang="ja-JP" sz="2400" dirty="0" smtClean="0">
                <a:latin typeface="ＭＳ Ｐゴシック" charset="0"/>
              </a:rPr>
              <a:t> </a:t>
            </a:r>
          </a:p>
          <a:p>
            <a:pPr marL="457200" indent="-457200">
              <a:spcAft>
                <a:spcPts val="1200"/>
              </a:spcAft>
              <a:buFont typeface="+mj-ea"/>
              <a:buAutoNum type="circleNumDbPlain"/>
            </a:pPr>
            <a:r>
              <a:rPr lang="ja-JP" altLang="en-US" sz="2400" dirty="0" smtClean="0">
                <a:latin typeface="ＭＳ Ｐゴシック" charset="0"/>
              </a:rPr>
              <a:t>同期：</a:t>
            </a:r>
            <a:r>
              <a:rPr lang="en-US" altLang="ja-JP" sz="2400" dirty="0" smtClean="0">
                <a:latin typeface="ＭＳ Ｐゴシック" charset="0"/>
              </a:rPr>
              <a:t>1ms</a:t>
            </a:r>
            <a:r>
              <a:rPr lang="ja-JP" altLang="en-US" sz="2400" dirty="0" smtClean="0">
                <a:latin typeface="ＭＳ Ｐゴシック" charset="0"/>
              </a:rPr>
              <a:t>以下</a:t>
            </a:r>
            <a:endParaRPr lang="en-US" altLang="ja-JP" sz="2400" dirty="0" smtClean="0">
              <a:latin typeface="ＭＳ Ｐゴシック" charset="0"/>
            </a:endParaRPr>
          </a:p>
          <a:p>
            <a:pPr marL="457200" indent="-457200">
              <a:spcAft>
                <a:spcPts val="1200"/>
              </a:spcAft>
              <a:buFont typeface="+mj-ea"/>
              <a:buAutoNum type="circleNumDbPlain"/>
            </a:pPr>
            <a:r>
              <a:rPr lang="ja-JP" altLang="en-US" sz="2400" dirty="0" smtClean="0">
                <a:latin typeface="ＭＳ Ｐゴシック" charset="0"/>
              </a:rPr>
              <a:t>長期安定</a:t>
            </a:r>
            <a:endParaRPr lang="en-US" altLang="ja-JP" sz="2400" dirty="0" smtClean="0">
              <a:latin typeface="ＭＳ Ｐゴシック" charset="0"/>
            </a:endParaRPr>
          </a:p>
        </p:txBody>
      </p:sp>
      <p:sp>
        <p:nvSpPr>
          <p:cNvPr id="3" name="正方形/長方形 2"/>
          <p:cNvSpPr/>
          <p:nvPr/>
        </p:nvSpPr>
        <p:spPr>
          <a:xfrm>
            <a:off x="4870096" y="5668892"/>
            <a:ext cx="4506934" cy="96531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194470" y="6059897"/>
            <a:ext cx="1624540" cy="707886"/>
          </a:xfrm>
          <a:prstGeom prst="rect">
            <a:avLst/>
          </a:prstGeom>
          <a:solidFill>
            <a:schemeClr val="bg1"/>
          </a:solidFill>
          <a:ln w="31750">
            <a:solidFill>
              <a:srgbClr val="FF0000"/>
            </a:solidFill>
          </a:ln>
        </p:spPr>
        <p:txBody>
          <a:bodyPr wrap="square" rtlCol="0">
            <a:spAutoFit/>
          </a:bodyPr>
          <a:lstStyle/>
          <a:p>
            <a:r>
              <a:rPr kumimoji="1" lang="en-US" altLang="ja-JP" sz="2000" dirty="0" smtClean="0">
                <a:solidFill>
                  <a:srgbClr val="FF0000"/>
                </a:solidFill>
              </a:rPr>
              <a:t>Windows PC</a:t>
            </a:r>
            <a:r>
              <a:rPr kumimoji="1" lang="ja-JP" altLang="en-US" sz="2000" dirty="0" smtClean="0">
                <a:solidFill>
                  <a:srgbClr val="FF0000"/>
                </a:solidFill>
              </a:rPr>
              <a:t>では</a:t>
            </a:r>
            <a:r>
              <a:rPr lang="ja-JP" altLang="en-US" sz="2000" dirty="0" smtClean="0">
                <a:solidFill>
                  <a:srgbClr val="FF0000"/>
                </a:solidFill>
              </a:rPr>
              <a:t>難しい。</a:t>
            </a:r>
            <a:endParaRPr kumimoji="1" lang="ja-JP" altLang="en-US" sz="2000" dirty="0">
              <a:solidFill>
                <a:srgbClr val="FF0000"/>
              </a:solidFill>
            </a:endParaRPr>
          </a:p>
        </p:txBody>
      </p:sp>
      <p:grpSp>
        <p:nvGrpSpPr>
          <p:cNvPr id="42" name="図形グループ 41"/>
          <p:cNvGrpSpPr/>
          <p:nvPr/>
        </p:nvGrpSpPr>
        <p:grpSpPr>
          <a:xfrm>
            <a:off x="1401904" y="1076957"/>
            <a:ext cx="7183584" cy="3361580"/>
            <a:chOff x="1010886" y="956020"/>
            <a:chExt cx="7762285" cy="3632385"/>
          </a:xfrm>
        </p:grpSpPr>
        <p:grpSp>
          <p:nvGrpSpPr>
            <p:cNvPr id="123" name="図形グループ 122"/>
            <p:cNvGrpSpPr/>
            <p:nvPr/>
          </p:nvGrpSpPr>
          <p:grpSpPr>
            <a:xfrm>
              <a:off x="1224710" y="1343779"/>
              <a:ext cx="4754659" cy="2783372"/>
              <a:chOff x="1000301" y="2662595"/>
              <a:chExt cx="3782771" cy="2214430"/>
            </a:xfrm>
          </p:grpSpPr>
          <p:sp>
            <p:nvSpPr>
              <p:cNvPr id="4" name="正方形/長方形 3"/>
              <p:cNvSpPr/>
              <p:nvPr/>
            </p:nvSpPr>
            <p:spPr>
              <a:xfrm>
                <a:off x="1231430" y="3279508"/>
                <a:ext cx="1911922" cy="4928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5" name="角丸四角形 4"/>
              <p:cNvSpPr/>
              <p:nvPr/>
            </p:nvSpPr>
            <p:spPr>
              <a:xfrm>
                <a:off x="2638604" y="2744171"/>
                <a:ext cx="382385" cy="458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6" name="角丸四角形 5"/>
              <p:cNvSpPr/>
              <p:nvPr/>
            </p:nvSpPr>
            <p:spPr>
              <a:xfrm>
                <a:off x="2628407" y="3412068"/>
                <a:ext cx="382385" cy="458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7" name="角丸四角形 6"/>
              <p:cNvSpPr/>
              <p:nvPr/>
            </p:nvSpPr>
            <p:spPr>
              <a:xfrm>
                <a:off x="1843245" y="3412068"/>
                <a:ext cx="688292" cy="458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8" name="角丸四角形 7"/>
              <p:cNvSpPr/>
              <p:nvPr/>
            </p:nvSpPr>
            <p:spPr>
              <a:xfrm>
                <a:off x="1843245" y="2744171"/>
                <a:ext cx="688292" cy="458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9" name="角丸四角形 8"/>
              <p:cNvSpPr/>
              <p:nvPr/>
            </p:nvSpPr>
            <p:spPr>
              <a:xfrm>
                <a:off x="1338498" y="3427364"/>
                <a:ext cx="382384" cy="458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0" name="角丸四角形 9"/>
              <p:cNvSpPr/>
              <p:nvPr/>
            </p:nvSpPr>
            <p:spPr>
              <a:xfrm>
                <a:off x="1338498" y="2739072"/>
                <a:ext cx="382384" cy="458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1" name="正方形/長方形 10"/>
              <p:cNvSpPr/>
              <p:nvPr/>
            </p:nvSpPr>
            <p:spPr>
              <a:xfrm>
                <a:off x="1414975" y="2662595"/>
                <a:ext cx="1529537" cy="764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a:solidFill>
                      <a:schemeClr val="tx1"/>
                    </a:solidFill>
                    <a:cs typeface="ＭＳ Ｐゴシック" charset="-128"/>
                  </a:rPr>
                  <a:t> </a:t>
                </a:r>
              </a:p>
            </p:txBody>
          </p:sp>
          <p:sp>
            <p:nvSpPr>
              <p:cNvPr id="12" name="正方形/長方形 11"/>
              <p:cNvSpPr/>
              <p:nvPr/>
            </p:nvSpPr>
            <p:spPr>
              <a:xfrm>
                <a:off x="1414975" y="3886225"/>
                <a:ext cx="1529537" cy="764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a:solidFill>
                      <a:schemeClr val="tx1"/>
                    </a:solidFill>
                    <a:cs typeface="ＭＳ Ｐゴシック" charset="-128"/>
                  </a:rPr>
                  <a:t> </a:t>
                </a:r>
              </a:p>
            </p:txBody>
          </p:sp>
          <p:sp>
            <p:nvSpPr>
              <p:cNvPr id="13" name="正方形/長方形 12"/>
              <p:cNvSpPr/>
              <p:nvPr/>
            </p:nvSpPr>
            <p:spPr>
              <a:xfrm>
                <a:off x="2715082" y="2739072"/>
                <a:ext cx="229430" cy="1147153"/>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ltLang="ja-JP" sz="1600">
                  <a:solidFill>
                    <a:schemeClr val="bg1"/>
                  </a:solidFill>
                  <a:latin typeface="Calibri" charset="0"/>
                  <a:ea typeface="ＭＳ Ｐゴシック" charset="0"/>
                  <a:cs typeface="Arial" charset="0"/>
                </a:endParaRPr>
              </a:p>
            </p:txBody>
          </p:sp>
          <p:sp>
            <p:nvSpPr>
              <p:cNvPr id="14" name="正方形/長方形 13"/>
              <p:cNvSpPr/>
              <p:nvPr/>
            </p:nvSpPr>
            <p:spPr>
              <a:xfrm>
                <a:off x="1414975" y="2739072"/>
                <a:ext cx="229431" cy="1147153"/>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ja-JP" altLang="en-US" sz="1600">
                  <a:solidFill>
                    <a:schemeClr val="bg1"/>
                  </a:solidFill>
                  <a:latin typeface="Calibri" charset="0"/>
                  <a:ea typeface="ＭＳ Ｐゴシック" charset="0"/>
                  <a:cs typeface="Arial" charset="0"/>
                </a:endParaRPr>
              </a:p>
            </p:txBody>
          </p:sp>
          <p:sp>
            <p:nvSpPr>
              <p:cNvPr id="15" name="正方形/長方形 14"/>
              <p:cNvSpPr/>
              <p:nvPr/>
            </p:nvSpPr>
            <p:spPr>
              <a:xfrm>
                <a:off x="1970707" y="2745870"/>
                <a:ext cx="458861" cy="1147153"/>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ja-JP" sz="1600">
                  <a:solidFill>
                    <a:schemeClr val="bg1"/>
                  </a:solidFill>
                  <a:latin typeface="Calibri" charset="0"/>
                  <a:ea typeface="ＭＳ Ｐゴシック" charset="0"/>
                  <a:cs typeface="Arial" charset="0"/>
                </a:endParaRPr>
              </a:p>
            </p:txBody>
          </p:sp>
          <p:sp>
            <p:nvSpPr>
              <p:cNvPr id="16" name="円/楕円 15"/>
              <p:cNvSpPr/>
              <p:nvPr/>
            </p:nvSpPr>
            <p:spPr>
              <a:xfrm>
                <a:off x="1491452" y="3643198"/>
                <a:ext cx="76476" cy="7647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7" name="円/楕円 16"/>
              <p:cNvSpPr/>
              <p:nvPr/>
            </p:nvSpPr>
            <p:spPr>
              <a:xfrm>
                <a:off x="2138956" y="3651696"/>
                <a:ext cx="76478" cy="7647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8" name="円/楕円 17"/>
              <p:cNvSpPr/>
              <p:nvPr/>
            </p:nvSpPr>
            <p:spPr>
              <a:xfrm>
                <a:off x="2796658" y="3641499"/>
                <a:ext cx="76476" cy="7647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9" name="フリーフォーム 18"/>
              <p:cNvSpPr/>
              <p:nvPr/>
            </p:nvSpPr>
            <p:spPr>
              <a:xfrm>
                <a:off x="3143352" y="3269311"/>
                <a:ext cx="992500" cy="158053"/>
              </a:xfrm>
              <a:custGeom>
                <a:avLst/>
                <a:gdLst>
                  <a:gd name="connsiteX0" fmla="*/ 0 w 1352550"/>
                  <a:gd name="connsiteY0" fmla="*/ 28575 h 149396"/>
                  <a:gd name="connsiteX1" fmla="*/ 57150 w 1352550"/>
                  <a:gd name="connsiteY1" fmla="*/ 0 h 149396"/>
                  <a:gd name="connsiteX2" fmla="*/ 123825 w 1352550"/>
                  <a:gd name="connsiteY2" fmla="*/ 19050 h 149396"/>
                  <a:gd name="connsiteX3" fmla="*/ 190500 w 1352550"/>
                  <a:gd name="connsiteY3" fmla="*/ 85725 h 149396"/>
                  <a:gd name="connsiteX4" fmla="*/ 209550 w 1352550"/>
                  <a:gd name="connsiteY4" fmla="*/ 114300 h 149396"/>
                  <a:gd name="connsiteX5" fmla="*/ 314325 w 1352550"/>
                  <a:gd name="connsiteY5" fmla="*/ 123825 h 149396"/>
                  <a:gd name="connsiteX6" fmla="*/ 342900 w 1352550"/>
                  <a:gd name="connsiteY6" fmla="*/ 114300 h 149396"/>
                  <a:gd name="connsiteX7" fmla="*/ 361950 w 1352550"/>
                  <a:gd name="connsiteY7" fmla="*/ 76200 h 149396"/>
                  <a:gd name="connsiteX8" fmla="*/ 381000 w 1352550"/>
                  <a:gd name="connsiteY8" fmla="*/ 47625 h 149396"/>
                  <a:gd name="connsiteX9" fmla="*/ 409575 w 1352550"/>
                  <a:gd name="connsiteY9" fmla="*/ 28575 h 149396"/>
                  <a:gd name="connsiteX10" fmla="*/ 466725 w 1352550"/>
                  <a:gd name="connsiteY10" fmla="*/ 9525 h 149396"/>
                  <a:gd name="connsiteX11" fmla="*/ 523875 w 1352550"/>
                  <a:gd name="connsiteY11" fmla="*/ 47625 h 149396"/>
                  <a:gd name="connsiteX12" fmla="*/ 552450 w 1352550"/>
                  <a:gd name="connsiteY12" fmla="*/ 66675 h 149396"/>
                  <a:gd name="connsiteX13" fmla="*/ 581025 w 1352550"/>
                  <a:gd name="connsiteY13" fmla="*/ 95250 h 149396"/>
                  <a:gd name="connsiteX14" fmla="*/ 609600 w 1352550"/>
                  <a:gd name="connsiteY14" fmla="*/ 104775 h 149396"/>
                  <a:gd name="connsiteX15" fmla="*/ 638175 w 1352550"/>
                  <a:gd name="connsiteY15" fmla="*/ 123825 h 149396"/>
                  <a:gd name="connsiteX16" fmla="*/ 695325 w 1352550"/>
                  <a:gd name="connsiteY16" fmla="*/ 142875 h 149396"/>
                  <a:gd name="connsiteX17" fmla="*/ 762000 w 1352550"/>
                  <a:gd name="connsiteY17" fmla="*/ 123825 h 149396"/>
                  <a:gd name="connsiteX18" fmla="*/ 838200 w 1352550"/>
                  <a:gd name="connsiteY18" fmla="*/ 38100 h 149396"/>
                  <a:gd name="connsiteX19" fmla="*/ 885825 w 1352550"/>
                  <a:gd name="connsiteY19" fmla="*/ 28575 h 149396"/>
                  <a:gd name="connsiteX20" fmla="*/ 971550 w 1352550"/>
                  <a:gd name="connsiteY20" fmla="*/ 57150 h 149396"/>
                  <a:gd name="connsiteX21" fmla="*/ 981075 w 1352550"/>
                  <a:gd name="connsiteY21" fmla="*/ 85725 h 149396"/>
                  <a:gd name="connsiteX22" fmla="*/ 1038225 w 1352550"/>
                  <a:gd name="connsiteY22" fmla="*/ 133350 h 149396"/>
                  <a:gd name="connsiteX23" fmla="*/ 1066800 w 1352550"/>
                  <a:gd name="connsiteY23" fmla="*/ 142875 h 149396"/>
                  <a:gd name="connsiteX24" fmla="*/ 1152525 w 1352550"/>
                  <a:gd name="connsiteY24" fmla="*/ 133350 h 149396"/>
                  <a:gd name="connsiteX25" fmla="*/ 1219200 w 1352550"/>
                  <a:gd name="connsiteY25" fmla="*/ 47625 h 149396"/>
                  <a:gd name="connsiteX26" fmla="*/ 1276350 w 1352550"/>
                  <a:gd name="connsiteY26" fmla="*/ 9525 h 149396"/>
                  <a:gd name="connsiteX27" fmla="*/ 1323975 w 1352550"/>
                  <a:gd name="connsiteY27" fmla="*/ 19050 h 149396"/>
                  <a:gd name="connsiteX28" fmla="*/ 1352550 w 1352550"/>
                  <a:gd name="connsiteY28" fmla="*/ 66675 h 14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2550" h="149396">
                    <a:moveTo>
                      <a:pt x="0" y="28575"/>
                    </a:moveTo>
                    <a:cubicBezTo>
                      <a:pt x="14447" y="18943"/>
                      <a:pt x="37432" y="0"/>
                      <a:pt x="57150" y="0"/>
                    </a:cubicBezTo>
                    <a:cubicBezTo>
                      <a:pt x="69110" y="0"/>
                      <a:pt x="110350" y="14558"/>
                      <a:pt x="123825" y="19050"/>
                    </a:cubicBezTo>
                    <a:cubicBezTo>
                      <a:pt x="167494" y="84554"/>
                      <a:pt x="140205" y="68960"/>
                      <a:pt x="190500" y="85725"/>
                    </a:cubicBezTo>
                    <a:cubicBezTo>
                      <a:pt x="196850" y="95250"/>
                      <a:pt x="201455" y="106205"/>
                      <a:pt x="209550" y="114300"/>
                    </a:cubicBezTo>
                    <a:cubicBezTo>
                      <a:pt x="244646" y="149396"/>
                      <a:pt x="259809" y="130640"/>
                      <a:pt x="314325" y="123825"/>
                    </a:cubicBezTo>
                    <a:cubicBezTo>
                      <a:pt x="323850" y="120650"/>
                      <a:pt x="335800" y="121400"/>
                      <a:pt x="342900" y="114300"/>
                    </a:cubicBezTo>
                    <a:cubicBezTo>
                      <a:pt x="352940" y="104260"/>
                      <a:pt x="354905" y="88528"/>
                      <a:pt x="361950" y="76200"/>
                    </a:cubicBezTo>
                    <a:cubicBezTo>
                      <a:pt x="367630" y="66261"/>
                      <a:pt x="372905" y="55720"/>
                      <a:pt x="381000" y="47625"/>
                    </a:cubicBezTo>
                    <a:cubicBezTo>
                      <a:pt x="389095" y="39530"/>
                      <a:pt x="399114" y="33224"/>
                      <a:pt x="409575" y="28575"/>
                    </a:cubicBezTo>
                    <a:cubicBezTo>
                      <a:pt x="427925" y="20420"/>
                      <a:pt x="466725" y="9525"/>
                      <a:pt x="466725" y="9525"/>
                    </a:cubicBezTo>
                    <a:cubicBezTo>
                      <a:pt x="516943" y="26264"/>
                      <a:pt x="476309" y="7987"/>
                      <a:pt x="523875" y="47625"/>
                    </a:cubicBezTo>
                    <a:cubicBezTo>
                      <a:pt x="532669" y="54954"/>
                      <a:pt x="543656" y="59346"/>
                      <a:pt x="552450" y="66675"/>
                    </a:cubicBezTo>
                    <a:cubicBezTo>
                      <a:pt x="562798" y="75299"/>
                      <a:pt x="569817" y="87778"/>
                      <a:pt x="581025" y="95250"/>
                    </a:cubicBezTo>
                    <a:cubicBezTo>
                      <a:pt x="589379" y="100819"/>
                      <a:pt x="600620" y="100285"/>
                      <a:pt x="609600" y="104775"/>
                    </a:cubicBezTo>
                    <a:cubicBezTo>
                      <a:pt x="619839" y="109895"/>
                      <a:pt x="627714" y="119176"/>
                      <a:pt x="638175" y="123825"/>
                    </a:cubicBezTo>
                    <a:cubicBezTo>
                      <a:pt x="656525" y="131980"/>
                      <a:pt x="695325" y="142875"/>
                      <a:pt x="695325" y="142875"/>
                    </a:cubicBezTo>
                    <a:cubicBezTo>
                      <a:pt x="697814" y="142253"/>
                      <a:pt x="755789" y="128794"/>
                      <a:pt x="762000" y="123825"/>
                    </a:cubicBezTo>
                    <a:cubicBezTo>
                      <a:pt x="798689" y="94474"/>
                      <a:pt x="766613" y="52417"/>
                      <a:pt x="838200" y="38100"/>
                    </a:cubicBezTo>
                    <a:lnTo>
                      <a:pt x="885825" y="28575"/>
                    </a:lnTo>
                    <a:cubicBezTo>
                      <a:pt x="913711" y="33223"/>
                      <a:pt x="950945" y="31394"/>
                      <a:pt x="971550" y="57150"/>
                    </a:cubicBezTo>
                    <a:cubicBezTo>
                      <a:pt x="977822" y="64990"/>
                      <a:pt x="975506" y="77371"/>
                      <a:pt x="981075" y="85725"/>
                    </a:cubicBezTo>
                    <a:cubicBezTo>
                      <a:pt x="991608" y="101524"/>
                      <a:pt x="1020654" y="124565"/>
                      <a:pt x="1038225" y="133350"/>
                    </a:cubicBezTo>
                    <a:cubicBezTo>
                      <a:pt x="1047205" y="137840"/>
                      <a:pt x="1057275" y="139700"/>
                      <a:pt x="1066800" y="142875"/>
                    </a:cubicBezTo>
                    <a:cubicBezTo>
                      <a:pt x="1095375" y="139700"/>
                      <a:pt x="1125250" y="142442"/>
                      <a:pt x="1152525" y="133350"/>
                    </a:cubicBezTo>
                    <a:cubicBezTo>
                      <a:pt x="1174791" y="125928"/>
                      <a:pt x="1211868" y="52513"/>
                      <a:pt x="1219200" y="47625"/>
                    </a:cubicBezTo>
                    <a:lnTo>
                      <a:pt x="1276350" y="9525"/>
                    </a:lnTo>
                    <a:cubicBezTo>
                      <a:pt x="1292225" y="12700"/>
                      <a:pt x="1309919" y="11018"/>
                      <a:pt x="1323975" y="19050"/>
                    </a:cubicBezTo>
                    <a:cubicBezTo>
                      <a:pt x="1332021" y="23648"/>
                      <a:pt x="1347172" y="55920"/>
                      <a:pt x="1352550" y="66675"/>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600"/>
              </a:p>
            </p:txBody>
          </p:sp>
          <p:sp>
            <p:nvSpPr>
              <p:cNvPr id="20" name="フリーフォーム 19"/>
              <p:cNvSpPr/>
              <p:nvPr/>
            </p:nvSpPr>
            <p:spPr>
              <a:xfrm>
                <a:off x="3139954" y="3288006"/>
                <a:ext cx="995898" cy="139358"/>
              </a:xfrm>
              <a:custGeom>
                <a:avLst/>
                <a:gdLst>
                  <a:gd name="connsiteX0" fmla="*/ 0 w 1365662"/>
                  <a:gd name="connsiteY0" fmla="*/ 5938 h 141252"/>
                  <a:gd name="connsiteX1" fmla="*/ 17813 w 1365662"/>
                  <a:gd name="connsiteY1" fmla="*/ 17813 h 141252"/>
                  <a:gd name="connsiteX2" fmla="*/ 59377 w 1365662"/>
                  <a:gd name="connsiteY2" fmla="*/ 53439 h 141252"/>
                  <a:gd name="connsiteX3" fmla="*/ 65314 w 1365662"/>
                  <a:gd name="connsiteY3" fmla="*/ 71252 h 141252"/>
                  <a:gd name="connsiteX4" fmla="*/ 77190 w 1365662"/>
                  <a:gd name="connsiteY4" fmla="*/ 83128 h 141252"/>
                  <a:gd name="connsiteX5" fmla="*/ 106878 w 1365662"/>
                  <a:gd name="connsiteY5" fmla="*/ 136567 h 141252"/>
                  <a:gd name="connsiteX6" fmla="*/ 148442 w 1365662"/>
                  <a:gd name="connsiteY6" fmla="*/ 124691 h 141252"/>
                  <a:gd name="connsiteX7" fmla="*/ 172192 w 1365662"/>
                  <a:gd name="connsiteY7" fmla="*/ 89065 h 141252"/>
                  <a:gd name="connsiteX8" fmla="*/ 184068 w 1365662"/>
                  <a:gd name="connsiteY8" fmla="*/ 53439 h 141252"/>
                  <a:gd name="connsiteX9" fmla="*/ 201880 w 1365662"/>
                  <a:gd name="connsiteY9" fmla="*/ 41564 h 141252"/>
                  <a:gd name="connsiteX10" fmla="*/ 213756 w 1365662"/>
                  <a:gd name="connsiteY10" fmla="*/ 23751 h 141252"/>
                  <a:gd name="connsiteX11" fmla="*/ 296883 w 1365662"/>
                  <a:gd name="connsiteY11" fmla="*/ 23751 h 141252"/>
                  <a:gd name="connsiteX12" fmla="*/ 338447 w 1365662"/>
                  <a:gd name="connsiteY12" fmla="*/ 35626 h 141252"/>
                  <a:gd name="connsiteX13" fmla="*/ 350322 w 1365662"/>
                  <a:gd name="connsiteY13" fmla="*/ 47502 h 141252"/>
                  <a:gd name="connsiteX14" fmla="*/ 374073 w 1365662"/>
                  <a:gd name="connsiteY14" fmla="*/ 83128 h 141252"/>
                  <a:gd name="connsiteX15" fmla="*/ 385948 w 1365662"/>
                  <a:gd name="connsiteY15" fmla="*/ 100941 h 141252"/>
                  <a:gd name="connsiteX16" fmla="*/ 439387 w 1365662"/>
                  <a:gd name="connsiteY16" fmla="*/ 118754 h 141252"/>
                  <a:gd name="connsiteX17" fmla="*/ 457200 w 1365662"/>
                  <a:gd name="connsiteY17" fmla="*/ 124691 h 141252"/>
                  <a:gd name="connsiteX18" fmla="*/ 504701 w 1365662"/>
                  <a:gd name="connsiteY18" fmla="*/ 112816 h 141252"/>
                  <a:gd name="connsiteX19" fmla="*/ 522514 w 1365662"/>
                  <a:gd name="connsiteY19" fmla="*/ 100941 h 141252"/>
                  <a:gd name="connsiteX20" fmla="*/ 534390 w 1365662"/>
                  <a:gd name="connsiteY20" fmla="*/ 89065 h 141252"/>
                  <a:gd name="connsiteX21" fmla="*/ 570016 w 1365662"/>
                  <a:gd name="connsiteY21" fmla="*/ 77190 h 141252"/>
                  <a:gd name="connsiteX22" fmla="*/ 605642 w 1365662"/>
                  <a:gd name="connsiteY22" fmla="*/ 53439 h 141252"/>
                  <a:gd name="connsiteX23" fmla="*/ 623455 w 1365662"/>
                  <a:gd name="connsiteY23" fmla="*/ 35626 h 141252"/>
                  <a:gd name="connsiteX24" fmla="*/ 659080 w 1365662"/>
                  <a:gd name="connsiteY24" fmla="*/ 11876 h 141252"/>
                  <a:gd name="connsiteX25" fmla="*/ 676893 w 1365662"/>
                  <a:gd name="connsiteY25" fmla="*/ 0 h 141252"/>
                  <a:gd name="connsiteX26" fmla="*/ 694706 w 1365662"/>
                  <a:gd name="connsiteY26" fmla="*/ 5938 h 141252"/>
                  <a:gd name="connsiteX27" fmla="*/ 706582 w 1365662"/>
                  <a:gd name="connsiteY27" fmla="*/ 23751 h 141252"/>
                  <a:gd name="connsiteX28" fmla="*/ 724395 w 1365662"/>
                  <a:gd name="connsiteY28" fmla="*/ 41564 h 141252"/>
                  <a:gd name="connsiteX29" fmla="*/ 730332 w 1365662"/>
                  <a:gd name="connsiteY29" fmla="*/ 59377 h 141252"/>
                  <a:gd name="connsiteX30" fmla="*/ 777834 w 1365662"/>
                  <a:gd name="connsiteY30" fmla="*/ 95003 h 141252"/>
                  <a:gd name="connsiteX31" fmla="*/ 795647 w 1365662"/>
                  <a:gd name="connsiteY31" fmla="*/ 106878 h 141252"/>
                  <a:gd name="connsiteX32" fmla="*/ 831273 w 1365662"/>
                  <a:gd name="connsiteY32" fmla="*/ 118754 h 141252"/>
                  <a:gd name="connsiteX33" fmla="*/ 884712 w 1365662"/>
                  <a:gd name="connsiteY33" fmla="*/ 100941 h 141252"/>
                  <a:gd name="connsiteX34" fmla="*/ 902525 w 1365662"/>
                  <a:gd name="connsiteY34" fmla="*/ 95003 h 141252"/>
                  <a:gd name="connsiteX35" fmla="*/ 926275 w 1365662"/>
                  <a:gd name="connsiteY35" fmla="*/ 89065 h 141252"/>
                  <a:gd name="connsiteX36" fmla="*/ 944088 w 1365662"/>
                  <a:gd name="connsiteY36" fmla="*/ 83128 h 141252"/>
                  <a:gd name="connsiteX37" fmla="*/ 979714 w 1365662"/>
                  <a:gd name="connsiteY37" fmla="*/ 77190 h 141252"/>
                  <a:gd name="connsiteX38" fmla="*/ 1003465 w 1365662"/>
                  <a:gd name="connsiteY38" fmla="*/ 65315 h 141252"/>
                  <a:gd name="connsiteX39" fmla="*/ 1021278 w 1365662"/>
                  <a:gd name="connsiteY39" fmla="*/ 59377 h 141252"/>
                  <a:gd name="connsiteX40" fmla="*/ 1039091 w 1365662"/>
                  <a:gd name="connsiteY40" fmla="*/ 47502 h 141252"/>
                  <a:gd name="connsiteX41" fmla="*/ 1074717 w 1365662"/>
                  <a:gd name="connsiteY41" fmla="*/ 35626 h 141252"/>
                  <a:gd name="connsiteX42" fmla="*/ 1151906 w 1365662"/>
                  <a:gd name="connsiteY42" fmla="*/ 47502 h 141252"/>
                  <a:gd name="connsiteX43" fmla="*/ 1199408 w 1365662"/>
                  <a:gd name="connsiteY43" fmla="*/ 83128 h 141252"/>
                  <a:gd name="connsiteX44" fmla="*/ 1229096 w 1365662"/>
                  <a:gd name="connsiteY44" fmla="*/ 112816 h 141252"/>
                  <a:gd name="connsiteX45" fmla="*/ 1258784 w 1365662"/>
                  <a:gd name="connsiteY45" fmla="*/ 118754 h 141252"/>
                  <a:gd name="connsiteX46" fmla="*/ 1294410 w 1365662"/>
                  <a:gd name="connsiteY46" fmla="*/ 130629 h 141252"/>
                  <a:gd name="connsiteX47" fmla="*/ 1312223 w 1365662"/>
                  <a:gd name="connsiteY47" fmla="*/ 136567 h 141252"/>
                  <a:gd name="connsiteX48" fmla="*/ 1347849 w 1365662"/>
                  <a:gd name="connsiteY48" fmla="*/ 112816 h 141252"/>
                  <a:gd name="connsiteX49" fmla="*/ 1365662 w 1365662"/>
                  <a:gd name="connsiteY49" fmla="*/ 106878 h 14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65662" h="141252">
                    <a:moveTo>
                      <a:pt x="0" y="5938"/>
                    </a:moveTo>
                    <a:cubicBezTo>
                      <a:pt x="5938" y="9896"/>
                      <a:pt x="12395" y="13169"/>
                      <a:pt x="17813" y="17813"/>
                    </a:cubicBezTo>
                    <a:cubicBezTo>
                      <a:pt x="68207" y="61008"/>
                      <a:pt x="18483" y="26177"/>
                      <a:pt x="59377" y="53439"/>
                    </a:cubicBezTo>
                    <a:cubicBezTo>
                      <a:pt x="61356" y="59377"/>
                      <a:pt x="62094" y="65885"/>
                      <a:pt x="65314" y="71252"/>
                    </a:cubicBezTo>
                    <a:cubicBezTo>
                      <a:pt x="68194" y="76053"/>
                      <a:pt x="74686" y="78121"/>
                      <a:pt x="77190" y="83128"/>
                    </a:cubicBezTo>
                    <a:cubicBezTo>
                      <a:pt x="106252" y="141252"/>
                      <a:pt x="70466" y="100155"/>
                      <a:pt x="106878" y="136567"/>
                    </a:cubicBezTo>
                    <a:cubicBezTo>
                      <a:pt x="107084" y="136516"/>
                      <a:pt x="145602" y="127531"/>
                      <a:pt x="148442" y="124691"/>
                    </a:cubicBezTo>
                    <a:cubicBezTo>
                      <a:pt x="158534" y="114599"/>
                      <a:pt x="167678" y="102605"/>
                      <a:pt x="172192" y="89065"/>
                    </a:cubicBezTo>
                    <a:cubicBezTo>
                      <a:pt x="176151" y="77190"/>
                      <a:pt x="173653" y="60383"/>
                      <a:pt x="184068" y="53439"/>
                    </a:cubicBezTo>
                    <a:lnTo>
                      <a:pt x="201880" y="41564"/>
                    </a:lnTo>
                    <a:cubicBezTo>
                      <a:pt x="205839" y="35626"/>
                      <a:pt x="208183" y="28209"/>
                      <a:pt x="213756" y="23751"/>
                    </a:cubicBezTo>
                    <a:cubicBezTo>
                      <a:pt x="232115" y="9064"/>
                      <a:pt x="295866" y="23659"/>
                      <a:pt x="296883" y="23751"/>
                    </a:cubicBezTo>
                    <a:cubicBezTo>
                      <a:pt x="301314" y="24859"/>
                      <a:pt x="332366" y="31977"/>
                      <a:pt x="338447" y="35626"/>
                    </a:cubicBezTo>
                    <a:cubicBezTo>
                      <a:pt x="343247" y="38506"/>
                      <a:pt x="346963" y="43023"/>
                      <a:pt x="350322" y="47502"/>
                    </a:cubicBezTo>
                    <a:cubicBezTo>
                      <a:pt x="358885" y="58920"/>
                      <a:pt x="366156" y="71253"/>
                      <a:pt x="374073" y="83128"/>
                    </a:cubicBezTo>
                    <a:cubicBezTo>
                      <a:pt x="378031" y="89066"/>
                      <a:pt x="379178" y="98684"/>
                      <a:pt x="385948" y="100941"/>
                    </a:cubicBezTo>
                    <a:lnTo>
                      <a:pt x="439387" y="118754"/>
                    </a:lnTo>
                    <a:lnTo>
                      <a:pt x="457200" y="124691"/>
                    </a:lnTo>
                    <a:cubicBezTo>
                      <a:pt x="468497" y="122432"/>
                      <a:pt x="492526" y="118903"/>
                      <a:pt x="504701" y="112816"/>
                    </a:cubicBezTo>
                    <a:cubicBezTo>
                      <a:pt x="511084" y="109625"/>
                      <a:pt x="516942" y="105399"/>
                      <a:pt x="522514" y="100941"/>
                    </a:cubicBezTo>
                    <a:cubicBezTo>
                      <a:pt x="526886" y="97444"/>
                      <a:pt x="529383" y="91569"/>
                      <a:pt x="534390" y="89065"/>
                    </a:cubicBezTo>
                    <a:cubicBezTo>
                      <a:pt x="545586" y="83467"/>
                      <a:pt x="570016" y="77190"/>
                      <a:pt x="570016" y="77190"/>
                    </a:cubicBezTo>
                    <a:cubicBezTo>
                      <a:pt x="626841" y="20365"/>
                      <a:pt x="554084" y="87812"/>
                      <a:pt x="605642" y="53439"/>
                    </a:cubicBezTo>
                    <a:cubicBezTo>
                      <a:pt x="612629" y="48781"/>
                      <a:pt x="616827" y="40781"/>
                      <a:pt x="623455" y="35626"/>
                    </a:cubicBezTo>
                    <a:cubicBezTo>
                      <a:pt x="634721" y="26864"/>
                      <a:pt x="647205" y="19793"/>
                      <a:pt x="659080" y="11876"/>
                    </a:cubicBezTo>
                    <a:lnTo>
                      <a:pt x="676893" y="0"/>
                    </a:lnTo>
                    <a:cubicBezTo>
                      <a:pt x="682831" y="1979"/>
                      <a:pt x="689819" y="2028"/>
                      <a:pt x="694706" y="5938"/>
                    </a:cubicBezTo>
                    <a:cubicBezTo>
                      <a:pt x="700279" y="10396"/>
                      <a:pt x="702013" y="18269"/>
                      <a:pt x="706582" y="23751"/>
                    </a:cubicBezTo>
                    <a:cubicBezTo>
                      <a:pt x="711958" y="30202"/>
                      <a:pt x="718457" y="35626"/>
                      <a:pt x="724395" y="41564"/>
                    </a:cubicBezTo>
                    <a:cubicBezTo>
                      <a:pt x="726374" y="47502"/>
                      <a:pt x="726694" y="54284"/>
                      <a:pt x="730332" y="59377"/>
                    </a:cubicBezTo>
                    <a:cubicBezTo>
                      <a:pt x="749536" y="86263"/>
                      <a:pt x="752611" y="80591"/>
                      <a:pt x="777834" y="95003"/>
                    </a:cubicBezTo>
                    <a:cubicBezTo>
                      <a:pt x="784030" y="98543"/>
                      <a:pt x="789126" y="103980"/>
                      <a:pt x="795647" y="106878"/>
                    </a:cubicBezTo>
                    <a:cubicBezTo>
                      <a:pt x="807086" y="111962"/>
                      <a:pt x="831273" y="118754"/>
                      <a:pt x="831273" y="118754"/>
                    </a:cubicBezTo>
                    <a:lnTo>
                      <a:pt x="884712" y="100941"/>
                    </a:lnTo>
                    <a:cubicBezTo>
                      <a:pt x="890650" y="98962"/>
                      <a:pt x="896453" y="96521"/>
                      <a:pt x="902525" y="95003"/>
                    </a:cubicBezTo>
                    <a:cubicBezTo>
                      <a:pt x="910442" y="93024"/>
                      <a:pt x="918429" y="91307"/>
                      <a:pt x="926275" y="89065"/>
                    </a:cubicBezTo>
                    <a:cubicBezTo>
                      <a:pt x="932293" y="87346"/>
                      <a:pt x="937978" y="84486"/>
                      <a:pt x="944088" y="83128"/>
                    </a:cubicBezTo>
                    <a:cubicBezTo>
                      <a:pt x="955840" y="80516"/>
                      <a:pt x="967839" y="79169"/>
                      <a:pt x="979714" y="77190"/>
                    </a:cubicBezTo>
                    <a:cubicBezTo>
                      <a:pt x="987631" y="73232"/>
                      <a:pt x="995329" y="68802"/>
                      <a:pt x="1003465" y="65315"/>
                    </a:cubicBezTo>
                    <a:cubicBezTo>
                      <a:pt x="1009218" y="62850"/>
                      <a:pt x="1015680" y="62176"/>
                      <a:pt x="1021278" y="59377"/>
                    </a:cubicBezTo>
                    <a:cubicBezTo>
                      <a:pt x="1027661" y="56186"/>
                      <a:pt x="1032570" y="50400"/>
                      <a:pt x="1039091" y="47502"/>
                    </a:cubicBezTo>
                    <a:cubicBezTo>
                      <a:pt x="1050530" y="42418"/>
                      <a:pt x="1074717" y="35626"/>
                      <a:pt x="1074717" y="35626"/>
                    </a:cubicBezTo>
                    <a:cubicBezTo>
                      <a:pt x="1083458" y="36500"/>
                      <a:pt x="1133116" y="37063"/>
                      <a:pt x="1151906" y="47502"/>
                    </a:cubicBezTo>
                    <a:cubicBezTo>
                      <a:pt x="1165584" y="55101"/>
                      <a:pt x="1187877" y="68714"/>
                      <a:pt x="1199408" y="83128"/>
                    </a:cubicBezTo>
                    <a:cubicBezTo>
                      <a:pt x="1211849" y="98680"/>
                      <a:pt x="1208737" y="105181"/>
                      <a:pt x="1229096" y="112816"/>
                    </a:cubicBezTo>
                    <a:cubicBezTo>
                      <a:pt x="1238545" y="116360"/>
                      <a:pt x="1249048" y="116099"/>
                      <a:pt x="1258784" y="118754"/>
                    </a:cubicBezTo>
                    <a:cubicBezTo>
                      <a:pt x="1270861" y="122048"/>
                      <a:pt x="1282535" y="126671"/>
                      <a:pt x="1294410" y="130629"/>
                    </a:cubicBezTo>
                    <a:lnTo>
                      <a:pt x="1312223" y="136567"/>
                    </a:lnTo>
                    <a:cubicBezTo>
                      <a:pt x="1324098" y="128650"/>
                      <a:pt x="1334309" y="117330"/>
                      <a:pt x="1347849" y="112816"/>
                    </a:cubicBezTo>
                    <a:lnTo>
                      <a:pt x="1365662" y="106878"/>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600"/>
              </a:p>
            </p:txBody>
          </p:sp>
          <p:sp>
            <p:nvSpPr>
              <p:cNvPr id="21" name="正方形/長方形 20"/>
              <p:cNvSpPr/>
              <p:nvPr/>
            </p:nvSpPr>
            <p:spPr>
              <a:xfrm>
                <a:off x="4135852" y="3293104"/>
                <a:ext cx="152954" cy="1529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22" name="Text Box 30"/>
              <p:cNvSpPr txBox="1">
                <a:spLocks noChangeArrowheads="1"/>
              </p:cNvSpPr>
              <p:nvPr/>
            </p:nvSpPr>
            <p:spPr bwMode="auto">
              <a:xfrm>
                <a:off x="2001298" y="3135052"/>
                <a:ext cx="384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600">
                    <a:solidFill>
                      <a:schemeClr val="bg1"/>
                    </a:solidFill>
                  </a:rPr>
                  <a:t>B</a:t>
                </a:r>
              </a:p>
            </p:txBody>
          </p:sp>
          <p:sp>
            <p:nvSpPr>
              <p:cNvPr id="23" name="Text Box 31"/>
              <p:cNvSpPr txBox="1">
                <a:spLocks noChangeArrowheads="1"/>
              </p:cNvSpPr>
              <p:nvPr/>
            </p:nvSpPr>
            <p:spPr bwMode="auto">
              <a:xfrm>
                <a:off x="2640305" y="3129953"/>
                <a:ext cx="384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600">
                    <a:solidFill>
                      <a:schemeClr val="bg1"/>
                    </a:solidFill>
                  </a:rPr>
                  <a:t>A</a:t>
                </a:r>
              </a:p>
            </p:txBody>
          </p:sp>
          <p:sp>
            <p:nvSpPr>
              <p:cNvPr id="24" name="Text Box 32"/>
              <p:cNvSpPr txBox="1">
                <a:spLocks noChangeArrowheads="1"/>
              </p:cNvSpPr>
              <p:nvPr/>
            </p:nvSpPr>
            <p:spPr bwMode="auto">
              <a:xfrm>
                <a:off x="1328301" y="3133353"/>
                <a:ext cx="384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en-US" altLang="ja-JP" sz="1600">
                    <a:solidFill>
                      <a:schemeClr val="bg1"/>
                    </a:solidFill>
                  </a:rPr>
                  <a:t>C</a:t>
                </a:r>
              </a:p>
            </p:txBody>
          </p:sp>
          <p:sp>
            <p:nvSpPr>
              <p:cNvPr id="25" name="Line 33"/>
              <p:cNvSpPr>
                <a:spLocks noChangeShapeType="1"/>
              </p:cNvSpPr>
              <p:nvPr/>
            </p:nvSpPr>
            <p:spPr bwMode="auto">
              <a:xfrm>
                <a:off x="2176345" y="3721374"/>
                <a:ext cx="0" cy="7698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6" name="Rectangle 34"/>
              <p:cNvSpPr>
                <a:spLocks noChangeArrowheads="1"/>
              </p:cNvSpPr>
              <p:nvPr/>
            </p:nvSpPr>
            <p:spPr bwMode="auto">
              <a:xfrm>
                <a:off x="1810955" y="4491242"/>
                <a:ext cx="693390" cy="38578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600" dirty="0"/>
                  <a:t>電源</a:t>
                </a:r>
                <a:r>
                  <a:rPr lang="en-US" altLang="ja-JP" sz="1600" dirty="0"/>
                  <a:t>B</a:t>
                </a:r>
              </a:p>
            </p:txBody>
          </p:sp>
          <p:sp>
            <p:nvSpPr>
              <p:cNvPr id="27" name="Line 53"/>
              <p:cNvSpPr>
                <a:spLocks noChangeShapeType="1"/>
              </p:cNvSpPr>
              <p:nvPr/>
            </p:nvSpPr>
            <p:spPr bwMode="auto">
              <a:xfrm>
                <a:off x="1528841" y="3721374"/>
                <a:ext cx="0" cy="7698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8" name="Line 54"/>
              <p:cNvSpPr>
                <a:spLocks noChangeShapeType="1"/>
              </p:cNvSpPr>
              <p:nvPr/>
            </p:nvSpPr>
            <p:spPr bwMode="auto">
              <a:xfrm>
                <a:off x="2839144" y="3721374"/>
                <a:ext cx="0" cy="7698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9" name="Rectangle 51"/>
              <p:cNvSpPr>
                <a:spLocks noChangeArrowheads="1"/>
              </p:cNvSpPr>
              <p:nvPr/>
            </p:nvSpPr>
            <p:spPr bwMode="auto">
              <a:xfrm>
                <a:off x="2618211" y="4491242"/>
                <a:ext cx="693390" cy="385783"/>
              </a:xfrm>
              <a:prstGeom prst="rect">
                <a:avLst/>
              </a:prstGeom>
              <a:solidFill>
                <a:schemeClr val="bg1"/>
              </a:solidFill>
              <a:ln w="19050">
                <a:solidFill>
                  <a:schemeClr val="tx1"/>
                </a:solidFill>
                <a:miter lim="800000"/>
                <a:headEnd/>
                <a:tailEnd/>
              </a:ln>
            </p:spPr>
            <p:txBody>
              <a:bodyPr wrap="none" anchor="ctr"/>
              <a:lstStyle/>
              <a:p>
                <a:pPr algn="ctr"/>
                <a:r>
                  <a:rPr lang="ja-JP" altLang="en-US" sz="1600" dirty="0"/>
                  <a:t>電源</a:t>
                </a:r>
                <a:r>
                  <a:rPr lang="en-US" altLang="ja-JP" sz="1600" dirty="0"/>
                  <a:t>A</a:t>
                </a:r>
              </a:p>
            </p:txBody>
          </p:sp>
          <p:sp>
            <p:nvSpPr>
              <p:cNvPr id="30" name="Rectangle 52"/>
              <p:cNvSpPr>
                <a:spLocks noChangeArrowheads="1"/>
              </p:cNvSpPr>
              <p:nvPr/>
            </p:nvSpPr>
            <p:spPr bwMode="auto">
              <a:xfrm>
                <a:off x="1000301" y="4491242"/>
                <a:ext cx="693390" cy="385783"/>
              </a:xfrm>
              <a:prstGeom prst="rect">
                <a:avLst/>
              </a:prstGeom>
              <a:solidFill>
                <a:schemeClr val="bg1"/>
              </a:solidFill>
              <a:ln w="19050">
                <a:solidFill>
                  <a:schemeClr val="tx1"/>
                </a:solidFill>
                <a:miter lim="800000"/>
                <a:headEnd/>
                <a:tailEnd/>
              </a:ln>
            </p:spPr>
            <p:txBody>
              <a:bodyPr wrap="none" anchor="ctr"/>
              <a:lstStyle/>
              <a:p>
                <a:pPr algn="ctr"/>
                <a:r>
                  <a:rPr lang="ja-JP" altLang="en-US" sz="1600"/>
                  <a:t>電源</a:t>
                </a:r>
                <a:r>
                  <a:rPr lang="en-US" altLang="ja-JP" sz="1600"/>
                  <a:t>C</a:t>
                </a:r>
              </a:p>
            </p:txBody>
          </p:sp>
          <p:sp>
            <p:nvSpPr>
              <p:cNvPr id="33" name="Line 77"/>
              <p:cNvSpPr>
                <a:spLocks noChangeShapeType="1"/>
              </p:cNvSpPr>
              <p:nvPr/>
            </p:nvSpPr>
            <p:spPr bwMode="auto">
              <a:xfrm flipV="1">
                <a:off x="2947911" y="4028982"/>
                <a:ext cx="0" cy="326301"/>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sz="1600"/>
              </a:p>
            </p:txBody>
          </p:sp>
          <p:sp>
            <p:nvSpPr>
              <p:cNvPr id="34" name="Line 78"/>
              <p:cNvSpPr>
                <a:spLocks noChangeShapeType="1"/>
              </p:cNvSpPr>
              <p:nvPr/>
            </p:nvSpPr>
            <p:spPr bwMode="auto">
              <a:xfrm flipV="1">
                <a:off x="2285112" y="4028982"/>
                <a:ext cx="0" cy="326301"/>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sz="1600"/>
              </a:p>
            </p:txBody>
          </p:sp>
          <p:sp>
            <p:nvSpPr>
              <p:cNvPr id="35" name="Line 79"/>
              <p:cNvSpPr>
                <a:spLocks noChangeShapeType="1"/>
              </p:cNvSpPr>
              <p:nvPr/>
            </p:nvSpPr>
            <p:spPr bwMode="auto">
              <a:xfrm flipV="1">
                <a:off x="1632509" y="4028982"/>
                <a:ext cx="0" cy="326301"/>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sz="1600"/>
              </a:p>
            </p:txBody>
          </p:sp>
          <p:sp>
            <p:nvSpPr>
              <p:cNvPr id="36" name="Text Box 80"/>
              <p:cNvSpPr txBox="1">
                <a:spLocks noChangeArrowheads="1"/>
              </p:cNvSpPr>
              <p:nvPr/>
            </p:nvSpPr>
            <p:spPr bwMode="auto">
              <a:xfrm>
                <a:off x="2958108" y="4069770"/>
                <a:ext cx="8157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600">
                    <a:solidFill>
                      <a:srgbClr val="0000FF"/>
                    </a:solidFill>
                  </a:rPr>
                  <a:t>I</a:t>
                </a:r>
                <a:r>
                  <a:rPr lang="en-US" altLang="ja-JP" sz="1600" baseline="-25000">
                    <a:solidFill>
                      <a:srgbClr val="0000FF"/>
                    </a:solidFill>
                  </a:rPr>
                  <a:t>A</a:t>
                </a:r>
              </a:p>
            </p:txBody>
          </p:sp>
          <p:sp>
            <p:nvSpPr>
              <p:cNvPr id="37" name="Text Box 81"/>
              <p:cNvSpPr txBox="1">
                <a:spLocks noChangeArrowheads="1"/>
              </p:cNvSpPr>
              <p:nvPr/>
            </p:nvSpPr>
            <p:spPr bwMode="auto">
              <a:xfrm>
                <a:off x="2305506" y="4069770"/>
                <a:ext cx="8157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600">
                    <a:solidFill>
                      <a:srgbClr val="0000FF"/>
                    </a:solidFill>
                  </a:rPr>
                  <a:t>I</a:t>
                </a:r>
                <a:r>
                  <a:rPr lang="en-US" altLang="ja-JP" sz="1600" baseline="-25000">
                    <a:solidFill>
                      <a:srgbClr val="0000FF"/>
                    </a:solidFill>
                  </a:rPr>
                  <a:t>B</a:t>
                </a:r>
              </a:p>
            </p:txBody>
          </p:sp>
          <p:sp>
            <p:nvSpPr>
              <p:cNvPr id="38" name="Text Box 82"/>
              <p:cNvSpPr txBox="1">
                <a:spLocks noChangeArrowheads="1"/>
              </p:cNvSpPr>
              <p:nvPr/>
            </p:nvSpPr>
            <p:spPr bwMode="auto">
              <a:xfrm>
                <a:off x="1668978" y="4069770"/>
                <a:ext cx="8157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600" dirty="0">
                    <a:solidFill>
                      <a:srgbClr val="0000FF"/>
                    </a:solidFill>
                  </a:rPr>
                  <a:t>I</a:t>
                </a:r>
                <a:r>
                  <a:rPr lang="en-US" altLang="ja-JP" sz="1600" baseline="-25000" dirty="0">
                    <a:solidFill>
                      <a:srgbClr val="0000FF"/>
                    </a:solidFill>
                  </a:rPr>
                  <a:t>C</a:t>
                </a:r>
              </a:p>
            </p:txBody>
          </p:sp>
          <p:sp>
            <p:nvSpPr>
              <p:cNvPr id="67" name="Text Box 124"/>
              <p:cNvSpPr txBox="1">
                <a:spLocks noChangeArrowheads="1"/>
              </p:cNvSpPr>
              <p:nvPr/>
            </p:nvSpPr>
            <p:spPr bwMode="auto">
              <a:xfrm>
                <a:off x="3021162" y="3702594"/>
                <a:ext cx="1165847" cy="26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600" dirty="0"/>
                  <a:t>移相器</a:t>
                </a:r>
              </a:p>
            </p:txBody>
          </p:sp>
          <p:cxnSp>
            <p:nvCxnSpPr>
              <p:cNvPr id="114" name="直線矢印コネクタ 113"/>
              <p:cNvCxnSpPr/>
              <p:nvPr/>
            </p:nvCxnSpPr>
            <p:spPr>
              <a:xfrm>
                <a:off x="3432265" y="3133353"/>
                <a:ext cx="437787" cy="0"/>
              </a:xfrm>
              <a:prstGeom prst="straightConnector1">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15" name="テキスト ボックス 114"/>
              <p:cNvSpPr txBox="1"/>
              <p:nvPr/>
            </p:nvSpPr>
            <p:spPr>
              <a:xfrm>
                <a:off x="3896644" y="2958562"/>
                <a:ext cx="886428" cy="369332"/>
              </a:xfrm>
              <a:prstGeom prst="rect">
                <a:avLst/>
              </a:prstGeom>
              <a:noFill/>
            </p:spPr>
            <p:txBody>
              <a:bodyPr wrap="square" rtlCol="0">
                <a:spAutoFit/>
              </a:bodyPr>
              <a:lstStyle/>
              <a:p>
                <a:r>
                  <a:rPr kumimoji="1" lang="en-US" altLang="ja-JP" dirty="0" smtClean="0">
                    <a:solidFill>
                      <a:srgbClr val="FF0000"/>
                    </a:solidFill>
                  </a:rPr>
                  <a:t>V(∝B)</a:t>
                </a:r>
                <a:endParaRPr kumimoji="1" lang="ja-JP" altLang="en-US" dirty="0">
                  <a:solidFill>
                    <a:srgbClr val="FF0000"/>
                  </a:solidFill>
                </a:endParaRPr>
              </a:p>
            </p:txBody>
          </p:sp>
        </p:grpSp>
        <p:cxnSp>
          <p:nvCxnSpPr>
            <p:cNvPr id="127" name="直線矢印コネクタ 126"/>
            <p:cNvCxnSpPr/>
            <p:nvPr/>
          </p:nvCxnSpPr>
          <p:spPr>
            <a:xfrm>
              <a:off x="5358114" y="2238839"/>
              <a:ext cx="959690" cy="0"/>
            </a:xfrm>
            <a:prstGeom prst="straightConnector1">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8" name="Line 79"/>
            <p:cNvSpPr>
              <a:spLocks noChangeShapeType="1"/>
            </p:cNvSpPr>
            <p:nvPr/>
          </p:nvSpPr>
          <p:spPr bwMode="auto">
            <a:xfrm flipV="1">
              <a:off x="1678410" y="4157716"/>
              <a:ext cx="0" cy="410136"/>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sz="1600"/>
            </a:p>
          </p:txBody>
        </p:sp>
        <p:sp>
          <p:nvSpPr>
            <p:cNvPr id="129" name="Line 79"/>
            <p:cNvSpPr>
              <a:spLocks noChangeShapeType="1"/>
            </p:cNvSpPr>
            <p:nvPr/>
          </p:nvSpPr>
          <p:spPr bwMode="auto">
            <a:xfrm flipV="1">
              <a:off x="2691398" y="4178269"/>
              <a:ext cx="0" cy="410136"/>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sz="1600"/>
            </a:p>
          </p:txBody>
        </p:sp>
        <p:sp>
          <p:nvSpPr>
            <p:cNvPr id="130" name="Line 79"/>
            <p:cNvSpPr>
              <a:spLocks noChangeShapeType="1"/>
            </p:cNvSpPr>
            <p:nvPr/>
          </p:nvSpPr>
          <p:spPr bwMode="auto">
            <a:xfrm flipV="1">
              <a:off x="3683910" y="4163962"/>
              <a:ext cx="0" cy="410136"/>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sz="1600"/>
            </a:p>
          </p:txBody>
        </p:sp>
        <p:sp>
          <p:nvSpPr>
            <p:cNvPr id="131" name="Line 79"/>
            <p:cNvSpPr>
              <a:spLocks noChangeShapeType="1"/>
            </p:cNvSpPr>
            <p:nvPr/>
          </p:nvSpPr>
          <p:spPr bwMode="auto">
            <a:xfrm flipH="1">
              <a:off x="1671787" y="4576252"/>
              <a:ext cx="3039078" cy="0"/>
            </a:xfrm>
            <a:prstGeom prst="line">
              <a:avLst/>
            </a:prstGeom>
            <a:noFill/>
            <a:ln w="19050">
              <a:solidFill>
                <a:srgbClr val="0000FF"/>
              </a:solidFill>
              <a:round/>
              <a:headEnd/>
              <a:tailEnd type="none" w="lg" len="lg"/>
            </a:ln>
            <a:extLst>
              <a:ext uri="{909E8E84-426E-40dd-AFC4-6F175D3DCCD1}">
                <a14:hiddenFill xmlns:a14="http://schemas.microsoft.com/office/drawing/2010/main">
                  <a:noFill/>
                </a14:hiddenFill>
              </a:ext>
            </a:extLst>
          </p:spPr>
          <p:txBody>
            <a:bodyPr/>
            <a:lstStyle/>
            <a:p>
              <a:endParaRPr lang="ja-JP" altLang="en-US" sz="1600"/>
            </a:p>
          </p:txBody>
        </p:sp>
        <p:sp>
          <p:nvSpPr>
            <p:cNvPr id="132" name="Line 79"/>
            <p:cNvSpPr>
              <a:spLocks noChangeShapeType="1"/>
            </p:cNvSpPr>
            <p:nvPr/>
          </p:nvSpPr>
          <p:spPr bwMode="auto">
            <a:xfrm flipH="1">
              <a:off x="4710865" y="2534660"/>
              <a:ext cx="1606939" cy="0"/>
            </a:xfrm>
            <a:prstGeom prst="line">
              <a:avLst/>
            </a:prstGeom>
            <a:noFill/>
            <a:ln w="19050">
              <a:solidFill>
                <a:srgbClr val="0000FF"/>
              </a:solidFill>
              <a:round/>
              <a:headEnd/>
              <a:tailEnd type="none" w="lg" len="lg"/>
            </a:ln>
            <a:extLst>
              <a:ext uri="{909E8E84-426E-40dd-AFC4-6F175D3DCCD1}">
                <a14:hiddenFill xmlns:a14="http://schemas.microsoft.com/office/drawing/2010/main">
                  <a:noFill/>
                </a14:hiddenFill>
              </a:ext>
            </a:extLst>
          </p:spPr>
          <p:txBody>
            <a:bodyPr/>
            <a:lstStyle/>
            <a:p>
              <a:endParaRPr lang="ja-JP" altLang="en-US" sz="1600"/>
            </a:p>
          </p:txBody>
        </p:sp>
        <p:sp>
          <p:nvSpPr>
            <p:cNvPr id="133" name="Line 79"/>
            <p:cNvSpPr>
              <a:spLocks noChangeShapeType="1"/>
            </p:cNvSpPr>
            <p:nvPr/>
          </p:nvSpPr>
          <p:spPr bwMode="auto">
            <a:xfrm flipH="1" flipV="1">
              <a:off x="4710866" y="2510046"/>
              <a:ext cx="0" cy="2057805"/>
            </a:xfrm>
            <a:prstGeom prst="line">
              <a:avLst/>
            </a:prstGeom>
            <a:noFill/>
            <a:ln w="19050">
              <a:solidFill>
                <a:srgbClr val="0000FF"/>
              </a:solidFill>
              <a:round/>
              <a:headEnd/>
              <a:tailEnd type="none" w="lg" len="lg"/>
            </a:ln>
            <a:extLst>
              <a:ext uri="{909E8E84-426E-40dd-AFC4-6F175D3DCCD1}">
                <a14:hiddenFill xmlns:a14="http://schemas.microsoft.com/office/drawing/2010/main">
                  <a:noFill/>
                </a14:hiddenFill>
              </a:ext>
            </a:extLst>
          </p:spPr>
          <p:txBody>
            <a:bodyPr/>
            <a:lstStyle/>
            <a:p>
              <a:endParaRPr lang="ja-JP" altLang="en-US" sz="1600"/>
            </a:p>
          </p:txBody>
        </p:sp>
        <p:sp>
          <p:nvSpPr>
            <p:cNvPr id="134" name="テキスト ボックス 133"/>
            <p:cNvSpPr txBox="1"/>
            <p:nvPr/>
          </p:nvSpPr>
          <p:spPr>
            <a:xfrm>
              <a:off x="3767470" y="4191140"/>
              <a:ext cx="1114173" cy="369332"/>
            </a:xfrm>
            <a:prstGeom prst="rect">
              <a:avLst/>
            </a:prstGeom>
            <a:noFill/>
          </p:spPr>
          <p:txBody>
            <a:bodyPr wrap="square" rtlCol="0">
              <a:spAutoFit/>
            </a:bodyPr>
            <a:lstStyle/>
            <a:p>
              <a:r>
                <a:rPr kumimoji="1" lang="en-US" altLang="ja-JP" dirty="0" err="1" smtClean="0">
                  <a:solidFill>
                    <a:srgbClr val="0000FF"/>
                  </a:solidFill>
                </a:rPr>
                <a:t>Vc</a:t>
              </a:r>
              <a:r>
                <a:rPr kumimoji="1" lang="en-US" altLang="ja-JP" dirty="0" smtClean="0">
                  <a:solidFill>
                    <a:srgbClr val="0000FF"/>
                  </a:solidFill>
                </a:rPr>
                <a:t>(∝I)</a:t>
              </a:r>
              <a:endParaRPr kumimoji="1" lang="ja-JP" altLang="en-US" dirty="0">
                <a:solidFill>
                  <a:srgbClr val="0000FF"/>
                </a:solidFill>
              </a:endParaRPr>
            </a:p>
          </p:txBody>
        </p:sp>
        <p:sp>
          <p:nvSpPr>
            <p:cNvPr id="46" name="正方形/長方形 45"/>
            <p:cNvSpPr/>
            <p:nvPr/>
          </p:nvSpPr>
          <p:spPr>
            <a:xfrm>
              <a:off x="6317804" y="1542199"/>
              <a:ext cx="2455367" cy="168833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486333" y="1936168"/>
              <a:ext cx="2047585" cy="923330"/>
            </a:xfrm>
            <a:prstGeom prst="rect">
              <a:avLst/>
            </a:prstGeom>
            <a:noFill/>
          </p:spPr>
          <p:txBody>
            <a:bodyPr wrap="square" rtlCol="0">
              <a:spAutoFit/>
            </a:bodyPr>
            <a:lstStyle/>
            <a:p>
              <a:pPr algn="ctr"/>
              <a:r>
                <a:rPr kumimoji="1" lang="ja-JP" altLang="en-US" dirty="0" smtClean="0"/>
                <a:t>制御</a:t>
              </a:r>
              <a:r>
                <a:rPr lang="ja-JP" altLang="en-US" dirty="0" smtClean="0"/>
                <a:t>コンピュータ</a:t>
              </a:r>
              <a:endParaRPr kumimoji="1" lang="en-US" altLang="ja-JP" dirty="0" smtClean="0"/>
            </a:p>
            <a:p>
              <a:pPr algn="ctr"/>
              <a:r>
                <a:rPr lang="ja-JP" altLang="en-US" dirty="0" smtClean="0"/>
                <a:t>電流制御</a:t>
              </a:r>
              <a:r>
                <a:rPr lang="en-US" altLang="ja-JP" dirty="0" smtClean="0"/>
                <a:t>       </a:t>
              </a:r>
            </a:p>
            <a:p>
              <a:pPr algn="ctr"/>
              <a:r>
                <a:rPr lang="ja-JP" altLang="en-US" dirty="0" smtClean="0"/>
                <a:t>磁場測定</a:t>
              </a:r>
              <a:endParaRPr kumimoji="1" lang="en-US" altLang="ja-JP" dirty="0" smtClean="0"/>
            </a:p>
          </p:txBody>
        </p:sp>
        <p:sp>
          <p:nvSpPr>
            <p:cNvPr id="40" name="テキスト ボックス 39"/>
            <p:cNvSpPr txBox="1"/>
            <p:nvPr/>
          </p:nvSpPr>
          <p:spPr>
            <a:xfrm>
              <a:off x="1010886" y="1663675"/>
              <a:ext cx="494577" cy="923330"/>
            </a:xfrm>
            <a:prstGeom prst="rect">
              <a:avLst/>
            </a:prstGeom>
            <a:noFill/>
          </p:spPr>
          <p:txBody>
            <a:bodyPr wrap="square" rtlCol="0">
              <a:spAutoFit/>
            </a:bodyPr>
            <a:lstStyle/>
            <a:p>
              <a:r>
                <a:rPr kumimoji="1" lang="ja-JP" altLang="en-US" dirty="0" smtClean="0"/>
                <a:t>コイル</a:t>
              </a:r>
              <a:endParaRPr kumimoji="1" lang="ja-JP" altLang="en-US" dirty="0"/>
            </a:p>
          </p:txBody>
        </p:sp>
        <p:sp>
          <p:nvSpPr>
            <p:cNvPr id="32" name="テキスト ボックス 31"/>
            <p:cNvSpPr txBox="1"/>
            <p:nvPr/>
          </p:nvSpPr>
          <p:spPr>
            <a:xfrm>
              <a:off x="2096249" y="956020"/>
              <a:ext cx="1162052" cy="369332"/>
            </a:xfrm>
            <a:prstGeom prst="rect">
              <a:avLst/>
            </a:prstGeom>
            <a:noFill/>
          </p:spPr>
          <p:txBody>
            <a:bodyPr wrap="square" rtlCol="0">
              <a:spAutoFit/>
            </a:bodyPr>
            <a:lstStyle/>
            <a:p>
              <a:pPr algn="ctr"/>
              <a:r>
                <a:rPr kumimoji="1" lang="ja-JP" altLang="en-US" dirty="0" smtClean="0"/>
                <a:t>移相器</a:t>
              </a:r>
              <a:endParaRPr kumimoji="1" lang="ja-JP" altLang="en-US" dirty="0"/>
            </a:p>
          </p:txBody>
        </p:sp>
      </p:grpSp>
      <p:sp>
        <p:nvSpPr>
          <p:cNvPr id="39" name="テキスト ボックス 38"/>
          <p:cNvSpPr txBox="1"/>
          <p:nvPr/>
        </p:nvSpPr>
        <p:spPr>
          <a:xfrm>
            <a:off x="434820" y="5048572"/>
            <a:ext cx="3497365" cy="1569660"/>
          </a:xfrm>
          <a:prstGeom prst="rect">
            <a:avLst/>
          </a:prstGeom>
          <a:noFill/>
        </p:spPr>
        <p:txBody>
          <a:bodyPr wrap="square" rtlCol="0">
            <a:spAutoFit/>
          </a:bodyPr>
          <a:lstStyle/>
          <a:p>
            <a:pPr algn="just"/>
            <a:r>
              <a:rPr lang="ja-JP" altLang="en-US" sz="2400" dirty="0" smtClean="0">
                <a:latin typeface="Arial"/>
                <a:cs typeface="Arial"/>
              </a:rPr>
              <a:t>直流磁場と</a:t>
            </a:r>
            <a:r>
              <a:rPr lang="en-US" altLang="ja-JP" sz="2400" dirty="0" smtClean="0">
                <a:latin typeface="Arial"/>
                <a:cs typeface="Arial"/>
              </a:rPr>
              <a:t>100Hz(10ms)</a:t>
            </a:r>
            <a:r>
              <a:rPr lang="ja-JP" altLang="en-US" sz="2400" dirty="0" smtClean="0">
                <a:latin typeface="Arial"/>
                <a:cs typeface="Arial"/>
              </a:rPr>
              <a:t>の交流磁場を発生させ、その積分磁場が</a:t>
            </a:r>
            <a:r>
              <a:rPr lang="en-US" altLang="ja-JP" sz="2400" dirty="0" smtClean="0">
                <a:latin typeface="Arial"/>
                <a:cs typeface="Arial"/>
              </a:rPr>
              <a:t>1G•cm</a:t>
            </a:r>
            <a:r>
              <a:rPr lang="ja-JP" altLang="en-US" sz="2400" dirty="0" smtClean="0">
                <a:latin typeface="Arial"/>
                <a:cs typeface="Arial"/>
              </a:rPr>
              <a:t>以下であるかを確認する。</a:t>
            </a:r>
            <a:endParaRPr kumimoji="1" lang="ja-JP" altLang="en-US" sz="2400" dirty="0">
              <a:latin typeface="Arial"/>
              <a:cs typeface="Arial"/>
            </a:endParaRPr>
          </a:p>
        </p:txBody>
      </p:sp>
      <p:sp>
        <p:nvSpPr>
          <p:cNvPr id="41" name="右矢印 40"/>
          <p:cNvSpPr/>
          <p:nvPr/>
        </p:nvSpPr>
        <p:spPr>
          <a:xfrm>
            <a:off x="4136731" y="5668892"/>
            <a:ext cx="519297" cy="356215"/>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9456889"/>
      </p:ext>
    </p:extLst>
  </p:cSld>
  <p:clrMapOvr>
    <a:masterClrMapping/>
  </p:clrMapOvr>
  <mc:AlternateContent xmlns:mc="http://schemas.openxmlformats.org/markup-compatibility/2006" xmlns:p14="http://schemas.microsoft.com/office/powerpoint/2010/main">
    <mc:Choice Requires="p14">
      <p:transition spd="slow" p14:dur="2000" advTm="52267"/>
    </mc:Choice>
    <mc:Fallback xmlns="">
      <p:transition xmlns:p14="http://schemas.microsoft.com/office/powerpoint/2010/main" spd="slow" advTm="52267"/>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9387</TotalTime>
  <Words>2628</Words>
  <Application>Microsoft Macintosh PowerPoint</Application>
  <PresentationFormat>A4 210x297 mm</PresentationFormat>
  <Paragraphs>517</Paragraphs>
  <Slides>25</Slides>
  <Notes>23</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25</vt:i4>
      </vt:variant>
    </vt:vector>
  </HeadingPairs>
  <TitlesOfParts>
    <vt:vector size="28" baseType="lpstr">
      <vt:lpstr>ホワイト</vt:lpstr>
      <vt:lpstr>数式</vt:lpstr>
      <vt:lpstr>Equation</vt:lpstr>
      <vt:lpstr>LabVIEWを用いた 測定システムの開発</vt:lpstr>
      <vt:lpstr>経歴</vt:lpstr>
      <vt:lpstr>開発に携わった装置</vt:lpstr>
      <vt:lpstr>発表内容</vt:lpstr>
      <vt:lpstr>LabVIEW Real-Timeを用いた 電磁石型移相器診断システム</vt:lpstr>
      <vt:lpstr>放射光源加速器</vt:lpstr>
      <vt:lpstr>放射光の偏光制御</vt:lpstr>
      <vt:lpstr>電磁石型移相器</vt:lpstr>
      <vt:lpstr>診断システムに対する要求仕様</vt:lpstr>
      <vt:lpstr>Real-Time OS</vt:lpstr>
      <vt:lpstr>汎用OS vs Real-Time OS</vt:lpstr>
      <vt:lpstr>移相器診断システム</vt:lpstr>
      <vt:lpstr>移相器診断システム</vt:lpstr>
      <vt:lpstr>移相器診断システム</vt:lpstr>
      <vt:lpstr>移相器診断システム</vt:lpstr>
      <vt:lpstr>交流磁場測定</vt:lpstr>
      <vt:lpstr>アプリケーションコンテスト2010</vt:lpstr>
      <vt:lpstr>LabVIEW FPGAによる 超高安定CWレーザーの フィードバック制御システム</vt:lpstr>
      <vt:lpstr>超高安定CWレーザー</vt:lpstr>
      <vt:lpstr>高確定•高信頼アーキテクチャ</vt:lpstr>
      <vt:lpstr>Field Programmable Gate Array</vt:lpstr>
      <vt:lpstr>フィードバック制御システムの更新</vt:lpstr>
      <vt:lpstr>長期安定性制御</vt:lpstr>
      <vt:lpstr>まとめ</vt:lpstr>
      <vt:lpstr>謝辞</vt:lpstr>
    </vt:vector>
  </TitlesOfParts>
  <Company>東京大学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物性研柏賞　下書き</dc:title>
  <dc:creator>伊藤 功</dc:creator>
  <cp:lastModifiedBy>伊藤 功</cp:lastModifiedBy>
  <cp:revision>362</cp:revision>
  <cp:lastPrinted>2014-03-17T14:38:39Z</cp:lastPrinted>
  <dcterms:created xsi:type="dcterms:W3CDTF">2014-01-26T06:03:21Z</dcterms:created>
  <dcterms:modified xsi:type="dcterms:W3CDTF">2014-03-20T03:26:10Z</dcterms:modified>
</cp:coreProperties>
</file>